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10" r:id="rId32"/>
    <p:sldId id="286" r:id="rId33"/>
    <p:sldId id="287" r:id="rId34"/>
    <p:sldId id="288" r:id="rId35"/>
    <p:sldId id="289" r:id="rId36"/>
    <p:sldId id="290" r:id="rId37"/>
    <p:sldId id="291" r:id="rId38"/>
    <p:sldId id="292" r:id="rId39"/>
    <p:sldId id="293" r:id="rId40"/>
    <p:sldId id="294" r:id="rId41"/>
    <p:sldId id="309"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6" d="100"/>
          <a:sy n="96" d="100"/>
        </p:scale>
        <p:origin x="1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08-Nov-23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19350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08-Nov-23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9892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08-Nov-23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73389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08-Nov-23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09083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08-Nov-23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1339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171E64-FE02-4DE5-B72F-53C3706641C3}" type="datetimeFigureOut">
              <a:rPr lang="en-US" smtClean="0"/>
              <a:t>08-Nov-23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753562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171E64-FE02-4DE5-B72F-53C3706641C3}" type="datetimeFigureOut">
              <a:rPr lang="en-US" smtClean="0"/>
              <a:t>08-Nov-23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551731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08-Nov-23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122843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08-Nov-23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40409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08-Nov-23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82949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08-Nov-23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693690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171E64-FE02-4DE5-B72F-53C3706641C3}" type="datetimeFigureOut">
              <a:rPr lang="en-US" smtClean="0"/>
              <a:t>08-Nov-23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05374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171E64-FE02-4DE5-B72F-53C3706641C3}" type="datetimeFigureOut">
              <a:rPr lang="en-US" smtClean="0"/>
              <a:t>08-Nov-23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54166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171E64-FE02-4DE5-B72F-53C3706641C3}" type="datetimeFigureOut">
              <a:rPr lang="en-US" smtClean="0"/>
              <a:t>08-Nov-23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25906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71E64-FE02-4DE5-B72F-53C3706641C3}" type="datetimeFigureOut">
              <a:rPr lang="en-US" smtClean="0"/>
              <a:t>08-Nov-23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09265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08-Nov-23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763951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08-Nov-23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65228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6171E64-FE02-4DE5-B72F-53C3706641C3}" type="datetimeFigureOut">
              <a:rPr lang="en-US" smtClean="0"/>
              <a:t>08-Nov-23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1F18EF7-BE1E-4ECB-84D4-67C2B4D8F095}" type="slidenum">
              <a:rPr lang="en-US" smtClean="0"/>
              <a:t>‹#›</a:t>
            </a:fld>
            <a:endParaRPr lang="en-US"/>
          </a:p>
        </p:txBody>
      </p:sp>
    </p:spTree>
    <p:extLst>
      <p:ext uri="{BB962C8B-B14F-4D97-AF65-F5344CB8AC3E}">
        <p14:creationId xmlns:p14="http://schemas.microsoft.com/office/powerpoint/2010/main" val="189333861"/>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84B673B4-3953-4602-A98C-48153D6040BA}"/>
              </a:ext>
            </a:extLst>
          </p:cNvPr>
          <p:cNvSpPr>
            <a:spLocks noGrp="1"/>
          </p:cNvSpPr>
          <p:nvPr>
            <p:ph type="ctrTitle"/>
          </p:nvPr>
        </p:nvSpPr>
        <p:spPr>
          <a:xfrm>
            <a:off x="1600200" y="1454447"/>
            <a:ext cx="4639540" cy="3191195"/>
          </a:xfrm>
        </p:spPr>
        <p:txBody>
          <a:bodyPr anchor="t">
            <a:normAutofit/>
          </a:bodyPr>
          <a:lstStyle/>
          <a:p>
            <a:r>
              <a:rPr lang="en-US" b="1" dirty="0" err="1"/>
              <a:t>Sakila</a:t>
            </a:r>
            <a:br>
              <a:rPr lang="en-US" b="1" dirty="0"/>
            </a:br>
            <a:r>
              <a:rPr lang="en-US" b="1" dirty="0" err="1"/>
              <a:t>dvd</a:t>
            </a:r>
            <a:r>
              <a:rPr lang="en-US" b="1" dirty="0"/>
              <a:t> rental</a:t>
            </a:r>
            <a:br>
              <a:rPr lang="en-US" b="1" dirty="0"/>
            </a:br>
            <a:r>
              <a:rPr lang="en-US" b="1" dirty="0"/>
              <a:t>analysis</a:t>
            </a:r>
          </a:p>
        </p:txBody>
      </p:sp>
      <p:sp>
        <p:nvSpPr>
          <p:cNvPr id="35" name="Subtitle 2">
            <a:extLst>
              <a:ext uri="{FF2B5EF4-FFF2-40B4-BE49-F238E27FC236}">
                <a16:creationId xmlns:a16="http://schemas.microsoft.com/office/drawing/2014/main" id="{67701CA5-D213-478D-A991-60F5A1CEEC24}"/>
              </a:ext>
            </a:extLst>
          </p:cNvPr>
          <p:cNvSpPr>
            <a:spLocks noGrp="1"/>
          </p:cNvSpPr>
          <p:nvPr>
            <p:ph type="subTitle" idx="1"/>
          </p:nvPr>
        </p:nvSpPr>
        <p:spPr>
          <a:xfrm>
            <a:off x="1600201" y="5178743"/>
            <a:ext cx="4639540" cy="962284"/>
          </a:xfrm>
        </p:spPr>
        <p:txBody>
          <a:bodyPr>
            <a:normAutofit fontScale="62500" lnSpcReduction="20000"/>
          </a:bodyPr>
          <a:lstStyle/>
          <a:p>
            <a:r>
              <a:rPr lang="en-US" dirty="0"/>
              <a:t>CAPSTONE PROJECT- Movie Rental Analytics  by</a:t>
            </a:r>
          </a:p>
          <a:p>
            <a:r>
              <a:rPr lang="en-US" dirty="0"/>
              <a:t>Akarsh Sharma.</a:t>
            </a:r>
          </a:p>
        </p:txBody>
      </p:sp>
      <p:sp>
        <p:nvSpPr>
          <p:cNvPr id="24" name="Date Placeholder 7">
            <a:extLst>
              <a:ext uri="{FF2B5EF4-FFF2-40B4-BE49-F238E27FC236}">
                <a16:creationId xmlns:a16="http://schemas.microsoft.com/office/drawing/2014/main" id="{E66D5790-5CFF-411B-8176-6E3BCE776463}"/>
              </a:ext>
            </a:extLst>
          </p:cNvPr>
          <p:cNvSpPr>
            <a:spLocks noGrp="1"/>
          </p:cNvSpPr>
          <p:nvPr>
            <p:ph type="dt" sz="half" idx="10"/>
          </p:nvPr>
        </p:nvSpPr>
        <p:spPr/>
        <p:txBody>
          <a:bodyPr>
            <a:normAutofit/>
          </a:bodyPr>
          <a:lstStyle/>
          <a:p>
            <a:pPr>
              <a:spcAft>
                <a:spcPts val="600"/>
              </a:spcAft>
            </a:pPr>
            <a:r>
              <a:rPr lang="en-US" dirty="0"/>
              <a:t>8</a:t>
            </a:r>
            <a:r>
              <a:rPr lang="en-US" baseline="30000" dirty="0"/>
              <a:t>th</a:t>
            </a:r>
            <a:r>
              <a:rPr lang="en-US" dirty="0"/>
              <a:t> </a:t>
            </a:r>
            <a:r>
              <a:rPr lang="en-US" dirty="0" err="1"/>
              <a:t>nov</a:t>
            </a:r>
            <a:r>
              <a:rPr lang="en-US" dirty="0"/>
              <a:t> 2023 </a:t>
            </a:r>
          </a:p>
        </p:txBody>
      </p:sp>
      <p:sp>
        <p:nvSpPr>
          <p:cNvPr id="26" name="Footer Placeholder 12">
            <a:extLst>
              <a:ext uri="{FF2B5EF4-FFF2-40B4-BE49-F238E27FC236}">
                <a16:creationId xmlns:a16="http://schemas.microsoft.com/office/drawing/2014/main" id="{1AB1DF7B-D834-4BE7-A1E7-0962DDFA1229}"/>
              </a:ext>
            </a:extLst>
          </p:cNvPr>
          <p:cNvSpPr>
            <a:spLocks noGrp="1"/>
          </p:cNvSpPr>
          <p:nvPr>
            <p:ph type="ftr" sz="quarter" idx="11"/>
          </p:nvPr>
        </p:nvSpPr>
        <p:spPr/>
        <p:txBody>
          <a:bodyPr>
            <a:normAutofit/>
          </a:bodyPr>
          <a:lstStyle/>
          <a:p>
            <a:pPr>
              <a:spcAft>
                <a:spcPts val="600"/>
              </a:spcAft>
            </a:pPr>
            <a:r>
              <a:rPr lang="en-US" dirty="0"/>
              <a:t>.</a:t>
            </a:r>
          </a:p>
          <a:p>
            <a:pPr>
              <a:spcAft>
                <a:spcPts val="600"/>
              </a:spcAft>
            </a:pPr>
            <a:endParaRPr lang="en-US" dirty="0"/>
          </a:p>
        </p:txBody>
      </p:sp>
      <p:pic>
        <p:nvPicPr>
          <p:cNvPr id="8" name="Picture 7" descr="A shelf full of dvds&#10;&#10;Description automatically generated">
            <a:extLst>
              <a:ext uri="{FF2B5EF4-FFF2-40B4-BE49-F238E27FC236}">
                <a16:creationId xmlns:a16="http://schemas.microsoft.com/office/drawing/2014/main" id="{74BFC71B-7783-A5D3-1836-8F6498399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285" y="2261378"/>
            <a:ext cx="1837554" cy="2384264"/>
          </a:xfrm>
          <a:prstGeom prst="rect">
            <a:avLst/>
          </a:prstGeom>
          <a:noFill/>
          <a:effectLst/>
        </p:spPr>
      </p:pic>
      <p:pic>
        <p:nvPicPr>
          <p:cNvPr id="6" name="Picture 5" descr="Shelves of dvds on shelves&#10;&#10;Description automatically generated with medium confidence">
            <a:extLst>
              <a:ext uri="{FF2B5EF4-FFF2-40B4-BE49-F238E27FC236}">
                <a16:creationId xmlns:a16="http://schemas.microsoft.com/office/drawing/2014/main" id="{9845967E-7F78-9402-D7FC-AD01C20F09D0}"/>
              </a:ext>
            </a:extLst>
          </p:cNvPr>
          <p:cNvPicPr>
            <a:picLocks noChangeAspect="1"/>
          </p:cNvPicPr>
          <p:nvPr/>
        </p:nvPicPr>
        <p:blipFill rotWithShape="1">
          <a:blip r:embed="rId3">
            <a:extLst>
              <a:ext uri="{28A0092B-C50C-407E-A947-70E740481C1C}">
                <a14:useLocalDpi xmlns:a14="http://schemas.microsoft.com/office/drawing/2010/main" val="0"/>
              </a:ext>
            </a:extLst>
          </a:blip>
          <a:srcRect l="9081" r="24171" b="3"/>
          <a:stretch/>
        </p:blipFill>
        <p:spPr>
          <a:xfrm>
            <a:off x="9398922" y="1058370"/>
            <a:ext cx="2164427" cy="2164426"/>
          </a:xfrm>
          <a:prstGeom prst="rect">
            <a:avLst/>
          </a:prstGeom>
          <a:noFill/>
          <a:effectLst/>
        </p:spPr>
      </p:pic>
      <p:pic>
        <p:nvPicPr>
          <p:cNvPr id="4" name="Picture 3" descr="Blue and pink paint mixture">
            <a:extLst>
              <a:ext uri="{FF2B5EF4-FFF2-40B4-BE49-F238E27FC236}">
                <a16:creationId xmlns:a16="http://schemas.microsoft.com/office/drawing/2014/main" id="{47BC172C-556D-2FF5-8256-DD67BD0DBDC6}"/>
              </a:ext>
            </a:extLst>
          </p:cNvPr>
          <p:cNvPicPr>
            <a:picLocks noChangeAspect="1"/>
          </p:cNvPicPr>
          <p:nvPr/>
        </p:nvPicPr>
        <p:blipFill rotWithShape="1">
          <a:blip r:embed="rId4"/>
          <a:srcRect l="9879" r="23373" b="3"/>
          <a:stretch/>
        </p:blipFill>
        <p:spPr>
          <a:xfrm>
            <a:off x="9398922" y="3625449"/>
            <a:ext cx="2164427" cy="2164426"/>
          </a:xfrm>
          <a:prstGeom prst="rect">
            <a:avLst/>
          </a:prstGeom>
          <a:noFill/>
          <a:effectLst/>
        </p:spPr>
      </p:pic>
      <p:pic>
        <p:nvPicPr>
          <p:cNvPr id="12" name="Picture 11" descr="A shelf full of dvds&#10;&#10;Description automatically generated">
            <a:extLst>
              <a:ext uri="{FF2B5EF4-FFF2-40B4-BE49-F238E27FC236}">
                <a16:creationId xmlns:a16="http://schemas.microsoft.com/office/drawing/2014/main" id="{C1AA01C4-B39B-D5A1-C4B0-8B9410B37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1351" y="3462483"/>
            <a:ext cx="2639568" cy="2578394"/>
          </a:xfrm>
          <a:prstGeom prst="rect">
            <a:avLst/>
          </a:prstGeom>
        </p:spPr>
      </p:pic>
    </p:spTree>
    <p:extLst>
      <p:ext uri="{BB962C8B-B14F-4D97-AF65-F5344CB8AC3E}">
        <p14:creationId xmlns:p14="http://schemas.microsoft.com/office/powerpoint/2010/main" val="1613154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3F93-8021-694A-4AE9-4EB0DC533A9A}"/>
              </a:ext>
            </a:extLst>
          </p:cNvPr>
          <p:cNvSpPr>
            <a:spLocks noGrp="1"/>
          </p:cNvSpPr>
          <p:nvPr>
            <p:ph type="title"/>
          </p:nvPr>
        </p:nvSpPr>
        <p:spPr>
          <a:xfrm>
            <a:off x="8499854" y="643466"/>
            <a:ext cx="2767702" cy="1302065"/>
          </a:xfrm>
        </p:spPr>
        <p:txBody>
          <a:bodyPr anchor="b">
            <a:normAutofit/>
          </a:bodyPr>
          <a:lstStyle/>
          <a:p>
            <a:pPr algn="l"/>
            <a:r>
              <a:rPr lang="en-US" sz="2000" dirty="0">
                <a:solidFill>
                  <a:srgbClr val="C00000"/>
                </a:solidFill>
              </a:rPr>
              <a:t>PROBLEM STATEMENT ON POWER BI</a:t>
            </a:r>
          </a:p>
        </p:txBody>
      </p:sp>
      <p:pic>
        <p:nvPicPr>
          <p:cNvPr id="4" name="Picture 3" descr="A screenshot of a computer&#10;&#10;Description automatically generated">
            <a:extLst>
              <a:ext uri="{FF2B5EF4-FFF2-40B4-BE49-F238E27FC236}">
                <a16:creationId xmlns:a16="http://schemas.microsoft.com/office/drawing/2014/main" id="{FDD8B2DC-FD51-1891-BD22-83F0163BBFAD}"/>
              </a:ext>
            </a:extLst>
          </p:cNvPr>
          <p:cNvPicPr>
            <a:picLocks noChangeAspect="1"/>
          </p:cNvPicPr>
          <p:nvPr/>
        </p:nvPicPr>
        <p:blipFill>
          <a:blip r:embed="rId3"/>
          <a:stretch>
            <a:fillRect/>
          </a:stretch>
        </p:blipFill>
        <p:spPr>
          <a:xfrm>
            <a:off x="643466" y="369651"/>
            <a:ext cx="7770959" cy="6099243"/>
          </a:xfrm>
          <a:prstGeom prst="rect">
            <a:avLst/>
          </a:prstGeom>
        </p:spPr>
      </p:pic>
      <p:sp>
        <p:nvSpPr>
          <p:cNvPr id="3" name="Content Placeholder 2">
            <a:extLst>
              <a:ext uri="{FF2B5EF4-FFF2-40B4-BE49-F238E27FC236}">
                <a16:creationId xmlns:a16="http://schemas.microsoft.com/office/drawing/2014/main" id="{8ECFA03D-EB09-6927-EA46-21E9356F269A}"/>
              </a:ext>
            </a:extLst>
          </p:cNvPr>
          <p:cNvSpPr>
            <a:spLocks noGrp="1"/>
          </p:cNvSpPr>
          <p:nvPr>
            <p:ph idx="1"/>
          </p:nvPr>
        </p:nvSpPr>
        <p:spPr>
          <a:xfrm>
            <a:off x="8499854" y="2918298"/>
            <a:ext cx="3445711" cy="3296235"/>
          </a:xfrm>
        </p:spPr>
        <p:txBody>
          <a:bodyPr anchor="ctr">
            <a:normAutofit/>
          </a:bodyPr>
          <a:lstStyle/>
          <a:p>
            <a:r>
              <a:rPr lang="en-US" sz="1200" dirty="0"/>
              <a:t>Understanding the data modeling</a:t>
            </a:r>
          </a:p>
          <a:p>
            <a:r>
              <a:rPr lang="en-US" sz="1200" dirty="0"/>
              <a:t>Building the  relationship among the different data table given to us . Taking fact table above and look up table below and do relevant connection as well as relation with the column in required table. </a:t>
            </a:r>
          </a:p>
          <a:p>
            <a:endParaRPr lang="en-US" sz="1200" dirty="0"/>
          </a:p>
        </p:txBody>
      </p:sp>
    </p:spTree>
    <p:extLst>
      <p:ext uri="{BB962C8B-B14F-4D97-AF65-F5344CB8AC3E}">
        <p14:creationId xmlns:p14="http://schemas.microsoft.com/office/powerpoint/2010/main" val="26242433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5E449-B95D-46A6-9234-5477BCBA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03604-B6DE-9376-94CB-9B5EE78EB8CB}"/>
              </a:ext>
            </a:extLst>
          </p:cNvPr>
          <p:cNvSpPr>
            <a:spLocks noGrp="1"/>
          </p:cNvSpPr>
          <p:nvPr>
            <p:ph type="title"/>
          </p:nvPr>
        </p:nvSpPr>
        <p:spPr>
          <a:xfrm>
            <a:off x="7859488" y="609600"/>
            <a:ext cx="3408068" cy="1326321"/>
          </a:xfrm>
        </p:spPr>
        <p:txBody>
          <a:bodyPr>
            <a:normAutofit/>
          </a:bodyPr>
          <a:lstStyle/>
          <a:p>
            <a:r>
              <a:rPr lang="en-US" sz="2400">
                <a:solidFill>
                  <a:srgbClr val="FFFFFF"/>
                </a:solidFill>
              </a:rPr>
              <a:t>1 .How does the sales revenue vary by month?</a:t>
            </a:r>
          </a:p>
        </p:txBody>
      </p:sp>
      <p:sp>
        <p:nvSpPr>
          <p:cNvPr id="13" name="Rectangle 12">
            <a:extLst>
              <a:ext uri="{FF2B5EF4-FFF2-40B4-BE49-F238E27FC236}">
                <a16:creationId xmlns:a16="http://schemas.microsoft.com/office/drawing/2014/main" id="{57B113FE-00ED-4DFD-B853-285DBAE33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blue squares&#10;&#10;Description automatically generated with medium confidence">
            <a:extLst>
              <a:ext uri="{FF2B5EF4-FFF2-40B4-BE49-F238E27FC236}">
                <a16:creationId xmlns:a16="http://schemas.microsoft.com/office/drawing/2014/main" id="{1A68682E-B602-CB07-4DA4-3F342F38A0BF}"/>
              </a:ext>
            </a:extLst>
          </p:cNvPr>
          <p:cNvPicPr>
            <a:picLocks noChangeAspect="1"/>
          </p:cNvPicPr>
          <p:nvPr/>
        </p:nvPicPr>
        <p:blipFill>
          <a:blip r:embed="rId2"/>
          <a:stretch>
            <a:fillRect/>
          </a:stretch>
        </p:blipFill>
        <p:spPr>
          <a:xfrm>
            <a:off x="817654" y="799816"/>
            <a:ext cx="6565717" cy="5258367"/>
          </a:xfrm>
          <a:prstGeom prst="rect">
            <a:avLst/>
          </a:prstGeom>
        </p:spPr>
      </p:pic>
      <p:sp>
        <p:nvSpPr>
          <p:cNvPr id="15" name="Rectangle 14">
            <a:extLst>
              <a:ext uri="{FF2B5EF4-FFF2-40B4-BE49-F238E27FC236}">
                <a16:creationId xmlns:a16="http://schemas.microsoft.com/office/drawing/2014/main" id="{08CC676F-74F1-441D-9B51-42C5B87F1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F1A3B06-F6C8-40FD-BD40-0A44C8541C67}"/>
              </a:ext>
            </a:extLst>
          </p:cNvPr>
          <p:cNvSpPr>
            <a:spLocks noGrp="1"/>
          </p:cNvSpPr>
          <p:nvPr>
            <p:ph idx="1"/>
          </p:nvPr>
        </p:nvSpPr>
        <p:spPr>
          <a:xfrm>
            <a:off x="7859487" y="2096064"/>
            <a:ext cx="3408070" cy="1990906"/>
          </a:xfrm>
        </p:spPr>
        <p:txBody>
          <a:bodyPr>
            <a:normAutofit fontScale="92500" lnSpcReduction="10000"/>
          </a:bodyPr>
          <a:lstStyle/>
          <a:p>
            <a:r>
              <a:rPr lang="en-US" sz="1600" dirty="0">
                <a:solidFill>
                  <a:srgbClr val="FFFFFF"/>
                </a:solidFill>
              </a:rPr>
              <a:t>Doing Cluster column chart for sum of amount in different month and year .</a:t>
            </a:r>
          </a:p>
          <a:p>
            <a:r>
              <a:rPr lang="en-US" sz="1600" dirty="0">
                <a:solidFill>
                  <a:srgbClr val="C00000"/>
                </a:solidFill>
              </a:rPr>
              <a:t>Conclusion - </a:t>
            </a:r>
            <a:r>
              <a:rPr lang="en-US" sz="1600" dirty="0">
                <a:solidFill>
                  <a:srgbClr val="FFFFFF"/>
                </a:solidFill>
              </a:rPr>
              <a:t>month of July and august is top 2 month having high revenue. And the July is the at the top.</a:t>
            </a:r>
          </a:p>
        </p:txBody>
      </p:sp>
    </p:spTree>
    <p:extLst>
      <p:ext uri="{BB962C8B-B14F-4D97-AF65-F5344CB8AC3E}">
        <p14:creationId xmlns:p14="http://schemas.microsoft.com/office/powerpoint/2010/main" val="2882021071"/>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5E449-B95D-46A6-9234-5477BCBA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7D9AC-77F3-FCFF-0AF7-923E89124E8B}"/>
              </a:ext>
            </a:extLst>
          </p:cNvPr>
          <p:cNvSpPr>
            <a:spLocks noGrp="1"/>
          </p:cNvSpPr>
          <p:nvPr>
            <p:ph type="title"/>
          </p:nvPr>
        </p:nvSpPr>
        <p:spPr>
          <a:xfrm>
            <a:off x="7859488" y="609600"/>
            <a:ext cx="3408068" cy="1326321"/>
          </a:xfrm>
        </p:spPr>
        <p:txBody>
          <a:bodyPr>
            <a:normAutofit/>
          </a:bodyPr>
          <a:lstStyle/>
          <a:p>
            <a:r>
              <a:rPr lang="en-US" sz="2200" dirty="0">
                <a:solidFill>
                  <a:srgbClr val="FFFFFF"/>
                </a:solidFill>
              </a:rPr>
              <a:t>2. What is the distribution of sales by payment method?</a:t>
            </a:r>
          </a:p>
        </p:txBody>
      </p:sp>
      <p:sp>
        <p:nvSpPr>
          <p:cNvPr id="13" name="Rectangle 12">
            <a:extLst>
              <a:ext uri="{FF2B5EF4-FFF2-40B4-BE49-F238E27FC236}">
                <a16:creationId xmlns:a16="http://schemas.microsoft.com/office/drawing/2014/main" id="{57B113FE-00ED-4DFD-B853-285DBAE33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ue circle on a pink background&#10;&#10;Description automatically generated">
            <a:extLst>
              <a:ext uri="{FF2B5EF4-FFF2-40B4-BE49-F238E27FC236}">
                <a16:creationId xmlns:a16="http://schemas.microsoft.com/office/drawing/2014/main" id="{67C630C8-C481-D7F8-82DC-B73DF3C7564D}"/>
              </a:ext>
            </a:extLst>
          </p:cNvPr>
          <p:cNvPicPr>
            <a:picLocks noChangeAspect="1"/>
          </p:cNvPicPr>
          <p:nvPr/>
        </p:nvPicPr>
        <p:blipFill>
          <a:blip r:embed="rId2"/>
          <a:stretch>
            <a:fillRect/>
          </a:stretch>
        </p:blipFill>
        <p:spPr>
          <a:xfrm>
            <a:off x="817654" y="799816"/>
            <a:ext cx="6565717" cy="5258367"/>
          </a:xfrm>
          <a:prstGeom prst="rect">
            <a:avLst/>
          </a:prstGeom>
        </p:spPr>
      </p:pic>
      <p:sp>
        <p:nvSpPr>
          <p:cNvPr id="15" name="Rectangle 14">
            <a:extLst>
              <a:ext uri="{FF2B5EF4-FFF2-40B4-BE49-F238E27FC236}">
                <a16:creationId xmlns:a16="http://schemas.microsoft.com/office/drawing/2014/main" id="{08CC676F-74F1-441D-9B51-42C5B87F1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694683E-3CD3-00BC-BF1A-17FB3F5AC860}"/>
              </a:ext>
            </a:extLst>
          </p:cNvPr>
          <p:cNvSpPr>
            <a:spLocks noGrp="1"/>
          </p:cNvSpPr>
          <p:nvPr>
            <p:ph idx="1"/>
          </p:nvPr>
        </p:nvSpPr>
        <p:spPr>
          <a:xfrm>
            <a:off x="7859487" y="2096064"/>
            <a:ext cx="3408070" cy="3962120"/>
          </a:xfrm>
        </p:spPr>
        <p:txBody>
          <a:bodyPr>
            <a:normAutofit/>
          </a:bodyPr>
          <a:lstStyle/>
          <a:p>
            <a:r>
              <a:rPr lang="en-US" sz="1600" dirty="0" err="1">
                <a:solidFill>
                  <a:srgbClr val="FFFFFF"/>
                </a:solidFill>
              </a:rPr>
              <a:t>RentalDate</a:t>
            </a:r>
            <a:r>
              <a:rPr lang="en-US" sz="1600" dirty="0">
                <a:solidFill>
                  <a:srgbClr val="FFFFFF"/>
                </a:solidFill>
              </a:rPr>
              <a:t> = RELATED(rental[</a:t>
            </a:r>
            <a:r>
              <a:rPr lang="en-US" sz="1600" dirty="0" err="1">
                <a:solidFill>
                  <a:srgbClr val="FFFFFF"/>
                </a:solidFill>
              </a:rPr>
              <a:t>rental_date</a:t>
            </a:r>
            <a:r>
              <a:rPr lang="en-US" sz="1600" dirty="0">
                <a:solidFill>
                  <a:srgbClr val="FFFFFF"/>
                </a:solidFill>
              </a:rPr>
              <a:t>])</a:t>
            </a:r>
          </a:p>
          <a:p>
            <a:r>
              <a:rPr lang="en-US" sz="1600" dirty="0" err="1">
                <a:solidFill>
                  <a:srgbClr val="FFFFFF"/>
                </a:solidFill>
              </a:rPr>
              <a:t>Payment_Mode</a:t>
            </a:r>
            <a:r>
              <a:rPr lang="en-US" sz="1600" dirty="0">
                <a:solidFill>
                  <a:srgbClr val="FFFFFF"/>
                </a:solidFill>
              </a:rPr>
              <a:t> = if(DATEDIFF(payment[</a:t>
            </a:r>
            <a:r>
              <a:rPr lang="en-US" sz="1600" dirty="0" err="1">
                <a:solidFill>
                  <a:srgbClr val="FFFFFF"/>
                </a:solidFill>
              </a:rPr>
              <a:t>RentalDate</a:t>
            </a:r>
            <a:r>
              <a:rPr lang="en-US" sz="1600" dirty="0">
                <a:solidFill>
                  <a:srgbClr val="FFFFFF"/>
                </a:solidFill>
              </a:rPr>
              <a:t>],payment[</a:t>
            </a:r>
            <a:r>
              <a:rPr lang="en-US" sz="1600" dirty="0" err="1">
                <a:solidFill>
                  <a:srgbClr val="FFFFFF"/>
                </a:solidFill>
              </a:rPr>
              <a:t>payment_date</a:t>
            </a:r>
            <a:r>
              <a:rPr lang="en-US" sz="1600" dirty="0">
                <a:solidFill>
                  <a:srgbClr val="FFFFFF"/>
                </a:solidFill>
              </a:rPr>
              <a:t>],DAY)=0,"Prepaid","Postpaid")</a:t>
            </a:r>
          </a:p>
          <a:p>
            <a:r>
              <a:rPr lang="en-US" sz="1600" dirty="0">
                <a:solidFill>
                  <a:srgbClr val="FFFFFF"/>
                </a:solidFill>
              </a:rPr>
              <a:t>Using above function we can create payment mode in the additional column </a:t>
            </a:r>
          </a:p>
          <a:p>
            <a:r>
              <a:rPr lang="en-US" sz="1600" b="1" dirty="0">
                <a:solidFill>
                  <a:srgbClr val="C00000"/>
                </a:solidFill>
              </a:rPr>
              <a:t>Conclusion-</a:t>
            </a:r>
            <a:r>
              <a:rPr lang="en-US" sz="1600" dirty="0">
                <a:solidFill>
                  <a:srgbClr val="FFFFFF"/>
                </a:solidFill>
              </a:rPr>
              <a:t> all the payment mode is prepaid. </a:t>
            </a:r>
          </a:p>
        </p:txBody>
      </p:sp>
    </p:spTree>
    <p:extLst>
      <p:ext uri="{BB962C8B-B14F-4D97-AF65-F5344CB8AC3E}">
        <p14:creationId xmlns:p14="http://schemas.microsoft.com/office/powerpoint/2010/main" val="3755173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5E449-B95D-46A6-9234-5477BCBA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A33FC-68A3-BB79-4CB1-A7A6FF12F020}"/>
              </a:ext>
            </a:extLst>
          </p:cNvPr>
          <p:cNvSpPr>
            <a:spLocks noGrp="1"/>
          </p:cNvSpPr>
          <p:nvPr>
            <p:ph type="title"/>
          </p:nvPr>
        </p:nvSpPr>
        <p:spPr>
          <a:xfrm>
            <a:off x="7859488" y="609600"/>
            <a:ext cx="3408068" cy="1326321"/>
          </a:xfrm>
        </p:spPr>
        <p:txBody>
          <a:bodyPr>
            <a:normAutofit/>
          </a:bodyPr>
          <a:lstStyle/>
          <a:p>
            <a:r>
              <a:rPr lang="en-US" sz="2200">
                <a:solidFill>
                  <a:srgbClr val="FFFFFF"/>
                </a:solidFill>
              </a:rPr>
              <a:t>3. Which customer segments generate the highest sales?</a:t>
            </a:r>
          </a:p>
        </p:txBody>
      </p:sp>
      <p:sp>
        <p:nvSpPr>
          <p:cNvPr id="13" name="Rectangle 12">
            <a:extLst>
              <a:ext uri="{FF2B5EF4-FFF2-40B4-BE49-F238E27FC236}">
                <a16:creationId xmlns:a16="http://schemas.microsoft.com/office/drawing/2014/main" id="{57B113FE-00ED-4DFD-B853-285DBAE33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ue circle with a blue center&#10;&#10;Description automatically generated">
            <a:extLst>
              <a:ext uri="{FF2B5EF4-FFF2-40B4-BE49-F238E27FC236}">
                <a16:creationId xmlns:a16="http://schemas.microsoft.com/office/drawing/2014/main" id="{A2BA4EEB-7498-DD74-BC40-29A1075637EE}"/>
              </a:ext>
            </a:extLst>
          </p:cNvPr>
          <p:cNvPicPr>
            <a:picLocks noChangeAspect="1"/>
          </p:cNvPicPr>
          <p:nvPr/>
        </p:nvPicPr>
        <p:blipFill>
          <a:blip r:embed="rId2"/>
          <a:stretch>
            <a:fillRect/>
          </a:stretch>
        </p:blipFill>
        <p:spPr>
          <a:xfrm>
            <a:off x="817654" y="799816"/>
            <a:ext cx="6565717" cy="5258367"/>
          </a:xfrm>
          <a:prstGeom prst="rect">
            <a:avLst/>
          </a:prstGeom>
        </p:spPr>
      </p:pic>
      <p:sp>
        <p:nvSpPr>
          <p:cNvPr id="15" name="Rectangle 14">
            <a:extLst>
              <a:ext uri="{FF2B5EF4-FFF2-40B4-BE49-F238E27FC236}">
                <a16:creationId xmlns:a16="http://schemas.microsoft.com/office/drawing/2014/main" id="{08CC676F-74F1-441D-9B51-42C5B87F1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167839F-DE9C-7F01-CDA3-7FF1D1D942DB}"/>
              </a:ext>
            </a:extLst>
          </p:cNvPr>
          <p:cNvSpPr>
            <a:spLocks noGrp="1"/>
          </p:cNvSpPr>
          <p:nvPr>
            <p:ph idx="1"/>
          </p:nvPr>
        </p:nvSpPr>
        <p:spPr>
          <a:xfrm>
            <a:off x="7859487" y="2937752"/>
            <a:ext cx="3408070" cy="3120431"/>
          </a:xfrm>
        </p:spPr>
        <p:txBody>
          <a:bodyPr>
            <a:normAutofit/>
          </a:bodyPr>
          <a:lstStyle/>
          <a:p>
            <a:r>
              <a:rPr lang="en-US" sz="1600" dirty="0">
                <a:solidFill>
                  <a:srgbClr val="FFFFFF"/>
                </a:solidFill>
              </a:rPr>
              <a:t>Pie chart for count of payment id with active </a:t>
            </a:r>
          </a:p>
          <a:p>
            <a:r>
              <a:rPr lang="en-US" sz="1600" b="1" dirty="0">
                <a:solidFill>
                  <a:srgbClr val="C00000"/>
                </a:solidFill>
              </a:rPr>
              <a:t>Conclusion- percentage of active is high </a:t>
            </a:r>
            <a:r>
              <a:rPr lang="en-US" sz="1600" b="1" dirty="0" err="1">
                <a:solidFill>
                  <a:srgbClr val="C00000"/>
                </a:solidFill>
              </a:rPr>
              <a:t>i.e</a:t>
            </a:r>
            <a:r>
              <a:rPr lang="en-US" sz="1600" b="1" dirty="0">
                <a:solidFill>
                  <a:srgbClr val="C00000"/>
                </a:solidFill>
              </a:rPr>
              <a:t> 97.48%</a:t>
            </a:r>
          </a:p>
          <a:p>
            <a:endParaRPr lang="en-US" sz="1600" b="1" dirty="0">
              <a:solidFill>
                <a:srgbClr val="C00000"/>
              </a:solidFill>
            </a:endParaRPr>
          </a:p>
        </p:txBody>
      </p:sp>
    </p:spTree>
    <p:extLst>
      <p:ext uri="{BB962C8B-B14F-4D97-AF65-F5344CB8AC3E}">
        <p14:creationId xmlns:p14="http://schemas.microsoft.com/office/powerpoint/2010/main" val="1270349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79A91-7D09-9395-9FD6-C93A567F7A62}"/>
              </a:ext>
            </a:extLst>
          </p:cNvPr>
          <p:cNvSpPr>
            <a:spLocks noGrp="1"/>
          </p:cNvSpPr>
          <p:nvPr>
            <p:ph type="title"/>
          </p:nvPr>
        </p:nvSpPr>
        <p:spPr>
          <a:xfrm>
            <a:off x="7892142" y="609600"/>
            <a:ext cx="3375413" cy="2483796"/>
          </a:xfrm>
        </p:spPr>
        <p:txBody>
          <a:bodyPr>
            <a:normAutofit/>
          </a:bodyPr>
          <a:lstStyle/>
          <a:p>
            <a:pPr algn="l"/>
            <a:r>
              <a:rPr lang="en-US" sz="2800" dirty="0"/>
              <a:t>4. What is the distribution of films by rental duration?</a:t>
            </a:r>
          </a:p>
        </p:txBody>
      </p:sp>
      <p:sp>
        <p:nvSpPr>
          <p:cNvPr id="11" name="Rectangle 10">
            <a:extLst>
              <a:ext uri="{FF2B5EF4-FFF2-40B4-BE49-F238E27FC236}">
                <a16:creationId xmlns:a16="http://schemas.microsoft.com/office/drawing/2014/main" id="{5DE7B202-C50B-4900-B66E-4405273C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lorful pie chart with text&#10;&#10;Description automatically generated">
            <a:extLst>
              <a:ext uri="{FF2B5EF4-FFF2-40B4-BE49-F238E27FC236}">
                <a16:creationId xmlns:a16="http://schemas.microsoft.com/office/drawing/2014/main" id="{D7385A63-E0E7-64D7-65D5-58CC3499BF99}"/>
              </a:ext>
            </a:extLst>
          </p:cNvPr>
          <p:cNvPicPr>
            <a:picLocks noChangeAspect="1"/>
          </p:cNvPicPr>
          <p:nvPr/>
        </p:nvPicPr>
        <p:blipFill rotWithShape="1">
          <a:blip r:embed="rId3"/>
          <a:srcRect l="3929" r="10621" b="1"/>
          <a:stretch/>
        </p:blipFill>
        <p:spPr>
          <a:xfrm>
            <a:off x="817655" y="799816"/>
            <a:ext cx="6565716" cy="5258367"/>
          </a:xfrm>
          <a:prstGeom prst="rect">
            <a:avLst/>
          </a:prstGeom>
        </p:spPr>
      </p:pic>
      <p:sp>
        <p:nvSpPr>
          <p:cNvPr id="13" name="Rectangle 12">
            <a:extLst>
              <a:ext uri="{FF2B5EF4-FFF2-40B4-BE49-F238E27FC236}">
                <a16:creationId xmlns:a16="http://schemas.microsoft.com/office/drawing/2014/main" id="{8F7C81A9-037D-4D51-AB3A-FC9786B32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70324CF-99FA-0316-7BBC-8C67D5EDD6D4}"/>
              </a:ext>
            </a:extLst>
          </p:cNvPr>
          <p:cNvSpPr>
            <a:spLocks noGrp="1"/>
          </p:cNvSpPr>
          <p:nvPr>
            <p:ph idx="1"/>
          </p:nvPr>
        </p:nvSpPr>
        <p:spPr>
          <a:xfrm>
            <a:off x="7859487" y="3764604"/>
            <a:ext cx="3408070" cy="2026596"/>
          </a:xfrm>
        </p:spPr>
        <p:txBody>
          <a:bodyPr>
            <a:normAutofit/>
          </a:bodyPr>
          <a:lstStyle/>
          <a:p>
            <a:r>
              <a:rPr lang="en-US" dirty="0"/>
              <a:t>Pie chart for film id vs rental duration .</a:t>
            </a:r>
          </a:p>
          <a:p>
            <a:r>
              <a:rPr lang="en-US" b="1" dirty="0">
                <a:solidFill>
                  <a:srgbClr val="C00000"/>
                </a:solidFill>
              </a:rPr>
              <a:t>Conclusion</a:t>
            </a:r>
            <a:r>
              <a:rPr lang="en-US" dirty="0"/>
              <a:t> – rental duration 6 having highest count percentage</a:t>
            </a:r>
          </a:p>
        </p:txBody>
      </p:sp>
    </p:spTree>
    <p:extLst>
      <p:ext uri="{BB962C8B-B14F-4D97-AF65-F5344CB8AC3E}">
        <p14:creationId xmlns:p14="http://schemas.microsoft.com/office/powerpoint/2010/main" val="406842401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41A5-0EA6-D1BE-42ED-5635C9F98F78}"/>
              </a:ext>
            </a:extLst>
          </p:cNvPr>
          <p:cNvSpPr>
            <a:spLocks noGrp="1"/>
          </p:cNvSpPr>
          <p:nvPr>
            <p:ph type="title"/>
          </p:nvPr>
        </p:nvSpPr>
        <p:spPr>
          <a:xfrm>
            <a:off x="643467" y="643467"/>
            <a:ext cx="3361498" cy="1267810"/>
          </a:xfrm>
        </p:spPr>
        <p:txBody>
          <a:bodyPr anchor="b">
            <a:normAutofit/>
          </a:bodyPr>
          <a:lstStyle/>
          <a:p>
            <a:pPr algn="l"/>
            <a:r>
              <a:rPr lang="en-US" sz="2400"/>
              <a:t>5. How does the inventory vary by film rating?</a:t>
            </a:r>
          </a:p>
        </p:txBody>
      </p:sp>
      <p:sp>
        <p:nvSpPr>
          <p:cNvPr id="8" name="Content Placeholder 7">
            <a:extLst>
              <a:ext uri="{FF2B5EF4-FFF2-40B4-BE49-F238E27FC236}">
                <a16:creationId xmlns:a16="http://schemas.microsoft.com/office/drawing/2014/main" id="{D36B3C3C-FFB5-E1AB-9069-2AAFCD7EC046}"/>
              </a:ext>
            </a:extLst>
          </p:cNvPr>
          <p:cNvSpPr>
            <a:spLocks noGrp="1"/>
          </p:cNvSpPr>
          <p:nvPr>
            <p:ph idx="1"/>
          </p:nvPr>
        </p:nvSpPr>
        <p:spPr>
          <a:xfrm>
            <a:off x="643467" y="3142034"/>
            <a:ext cx="3361498" cy="1994170"/>
          </a:xfrm>
        </p:spPr>
        <p:txBody>
          <a:bodyPr>
            <a:normAutofit fontScale="92500" lnSpcReduction="20000"/>
          </a:bodyPr>
          <a:lstStyle/>
          <a:p>
            <a:r>
              <a:rPr lang="en-US" dirty="0"/>
              <a:t>Donut  chart  of count of inventory according to the ratings</a:t>
            </a:r>
          </a:p>
          <a:p>
            <a:r>
              <a:rPr lang="en-US" b="1" dirty="0">
                <a:solidFill>
                  <a:srgbClr val="C00000"/>
                </a:solidFill>
              </a:rPr>
              <a:t>Conclusion-</a:t>
            </a:r>
            <a:r>
              <a:rPr lang="en-US" dirty="0"/>
              <a:t> PG-13 have the highest % for count of inventory.</a:t>
            </a:r>
          </a:p>
        </p:txBody>
      </p:sp>
      <p:sp>
        <p:nvSpPr>
          <p:cNvPr id="11" name="Rectangle 10">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CA61936-C603-B88B-2A51-0E1E239CCC3A}"/>
              </a:ext>
            </a:extLst>
          </p:cNvPr>
          <p:cNvPicPr>
            <a:picLocks noChangeAspect="1"/>
          </p:cNvPicPr>
          <p:nvPr/>
        </p:nvPicPr>
        <p:blipFill>
          <a:blip r:embed="rId3"/>
          <a:stretch>
            <a:fillRect/>
          </a:stretch>
        </p:blipFill>
        <p:spPr>
          <a:xfrm>
            <a:off x="4823972" y="757744"/>
            <a:ext cx="6630896" cy="5258367"/>
          </a:xfrm>
          <a:prstGeom prst="rect">
            <a:avLst/>
          </a:prstGeom>
        </p:spPr>
      </p:pic>
    </p:spTree>
    <p:extLst>
      <p:ext uri="{BB962C8B-B14F-4D97-AF65-F5344CB8AC3E}">
        <p14:creationId xmlns:p14="http://schemas.microsoft.com/office/powerpoint/2010/main" val="26671870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393F2-AAE5-A70F-2A5B-A1B8FB9D748A}"/>
              </a:ext>
            </a:extLst>
          </p:cNvPr>
          <p:cNvSpPr>
            <a:spLocks noGrp="1"/>
          </p:cNvSpPr>
          <p:nvPr>
            <p:ph type="title"/>
          </p:nvPr>
        </p:nvSpPr>
        <p:spPr/>
        <p:txBody>
          <a:bodyPr/>
          <a:lstStyle/>
          <a:p>
            <a:r>
              <a:rPr lang="en-US" dirty="0"/>
              <a:t>6. What is the breakdown of film categories in the inventory?</a:t>
            </a:r>
          </a:p>
        </p:txBody>
      </p:sp>
      <p:pic>
        <p:nvPicPr>
          <p:cNvPr id="4" name="Content Placeholder 3" descr="A screenshot of a computer&#10;&#10;Description automatically generated">
            <a:extLst>
              <a:ext uri="{FF2B5EF4-FFF2-40B4-BE49-F238E27FC236}">
                <a16:creationId xmlns:a16="http://schemas.microsoft.com/office/drawing/2014/main" id="{D5F9B97C-FF7F-90B7-43A2-35B765371B39}"/>
              </a:ext>
            </a:extLst>
          </p:cNvPr>
          <p:cNvPicPr>
            <a:picLocks noGrp="1" noChangeAspect="1"/>
          </p:cNvPicPr>
          <p:nvPr>
            <p:ph idx="1"/>
          </p:nvPr>
        </p:nvPicPr>
        <p:blipFill>
          <a:blip r:embed="rId2"/>
          <a:stretch>
            <a:fillRect/>
          </a:stretch>
        </p:blipFill>
        <p:spPr>
          <a:xfrm>
            <a:off x="5597460" y="846306"/>
            <a:ext cx="6221645" cy="4776281"/>
          </a:xfrm>
          <a:prstGeom prst="rect">
            <a:avLst/>
          </a:prstGeom>
        </p:spPr>
      </p:pic>
      <p:sp>
        <p:nvSpPr>
          <p:cNvPr id="5" name="Text Placeholder 4">
            <a:extLst>
              <a:ext uri="{FF2B5EF4-FFF2-40B4-BE49-F238E27FC236}">
                <a16:creationId xmlns:a16="http://schemas.microsoft.com/office/drawing/2014/main" id="{AAA66E63-790A-FEAB-9273-450A1F8AE17D}"/>
              </a:ext>
            </a:extLst>
          </p:cNvPr>
          <p:cNvSpPr>
            <a:spLocks noGrp="1"/>
          </p:cNvSpPr>
          <p:nvPr>
            <p:ph type="body" sz="half" idx="2"/>
          </p:nvPr>
        </p:nvSpPr>
        <p:spPr>
          <a:xfrm>
            <a:off x="917228" y="3346315"/>
            <a:ext cx="3932237" cy="2444884"/>
          </a:xfrm>
        </p:spPr>
        <p:txBody>
          <a:bodyPr/>
          <a:lstStyle/>
          <a:p>
            <a:r>
              <a:rPr lang="en-US" sz="1800" b="1" dirty="0">
                <a:solidFill>
                  <a:srgbClr val="C00000"/>
                </a:solidFill>
              </a:rPr>
              <a:t>Conclusion-</a:t>
            </a:r>
            <a:r>
              <a:rPr lang="en-US" dirty="0"/>
              <a:t>sports category have high number of inventory id also animation, sci-fi, action , family and more are in desc order.</a:t>
            </a:r>
          </a:p>
        </p:txBody>
      </p:sp>
    </p:spTree>
    <p:extLst>
      <p:ext uri="{BB962C8B-B14F-4D97-AF65-F5344CB8AC3E}">
        <p14:creationId xmlns:p14="http://schemas.microsoft.com/office/powerpoint/2010/main" val="18641637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E1510-8696-3BE6-EF2B-16C5DC5BA2A2}"/>
              </a:ext>
            </a:extLst>
          </p:cNvPr>
          <p:cNvSpPr>
            <a:spLocks noGrp="1"/>
          </p:cNvSpPr>
          <p:nvPr>
            <p:ph type="title"/>
          </p:nvPr>
        </p:nvSpPr>
        <p:spPr/>
        <p:txBody>
          <a:bodyPr/>
          <a:lstStyle/>
          <a:p>
            <a:r>
              <a:rPr lang="en-US" dirty="0">
                <a:solidFill>
                  <a:srgbClr val="C00000"/>
                </a:solidFill>
              </a:rPr>
              <a:t>7. What is the distribution of staff by employment duration? </a:t>
            </a:r>
          </a:p>
        </p:txBody>
      </p:sp>
      <p:pic>
        <p:nvPicPr>
          <p:cNvPr id="4" name="Content Placeholder 3" descr="A pink and green rectangle with black text&#10;&#10;Description automatically generated">
            <a:extLst>
              <a:ext uri="{FF2B5EF4-FFF2-40B4-BE49-F238E27FC236}">
                <a16:creationId xmlns:a16="http://schemas.microsoft.com/office/drawing/2014/main" id="{41AC592C-EB8D-BCA3-5027-F66751DFE3B4}"/>
              </a:ext>
            </a:extLst>
          </p:cNvPr>
          <p:cNvPicPr>
            <a:picLocks noGrp="1" noChangeAspect="1"/>
          </p:cNvPicPr>
          <p:nvPr>
            <p:ph idx="1"/>
          </p:nvPr>
        </p:nvPicPr>
        <p:blipFill>
          <a:blip r:embed="rId2"/>
          <a:stretch>
            <a:fillRect/>
          </a:stretch>
        </p:blipFill>
        <p:spPr>
          <a:xfrm>
            <a:off x="1371600" y="2227634"/>
            <a:ext cx="9591472" cy="3540868"/>
          </a:xfrm>
          <a:prstGeom prst="rect">
            <a:avLst/>
          </a:prstGeom>
        </p:spPr>
      </p:pic>
    </p:spTree>
    <p:extLst>
      <p:ext uri="{BB962C8B-B14F-4D97-AF65-F5344CB8AC3E}">
        <p14:creationId xmlns:p14="http://schemas.microsoft.com/office/powerpoint/2010/main" val="275093438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6E92-1CFB-7683-D460-E590D17B6BD6}"/>
              </a:ext>
            </a:extLst>
          </p:cNvPr>
          <p:cNvSpPr>
            <a:spLocks noGrp="1"/>
          </p:cNvSpPr>
          <p:nvPr>
            <p:ph type="title"/>
          </p:nvPr>
        </p:nvSpPr>
        <p:spPr/>
        <p:txBody>
          <a:bodyPr/>
          <a:lstStyle/>
          <a:p>
            <a:r>
              <a:rPr lang="en-US" dirty="0">
                <a:solidFill>
                  <a:srgbClr val="C00000"/>
                </a:solidFill>
              </a:rPr>
              <a:t>8. How does the store performance vary by location?</a:t>
            </a:r>
          </a:p>
        </p:txBody>
      </p:sp>
      <p:pic>
        <p:nvPicPr>
          <p:cNvPr id="4" name="Content Placeholder 3">
            <a:extLst>
              <a:ext uri="{FF2B5EF4-FFF2-40B4-BE49-F238E27FC236}">
                <a16:creationId xmlns:a16="http://schemas.microsoft.com/office/drawing/2014/main" id="{17ED4CDA-E51B-F8DB-88D4-24E01B3BC182}"/>
              </a:ext>
            </a:extLst>
          </p:cNvPr>
          <p:cNvPicPr>
            <a:picLocks noGrp="1" noChangeAspect="1"/>
          </p:cNvPicPr>
          <p:nvPr>
            <p:ph idx="1"/>
          </p:nvPr>
        </p:nvPicPr>
        <p:blipFill>
          <a:blip r:embed="rId2"/>
          <a:stretch>
            <a:fillRect/>
          </a:stretch>
        </p:blipFill>
        <p:spPr>
          <a:xfrm>
            <a:off x="998419" y="1867712"/>
            <a:ext cx="9704038" cy="4222988"/>
          </a:xfrm>
          <a:prstGeom prst="rect">
            <a:avLst/>
          </a:prstGeom>
        </p:spPr>
      </p:pic>
    </p:spTree>
    <p:extLst>
      <p:ext uri="{BB962C8B-B14F-4D97-AF65-F5344CB8AC3E}">
        <p14:creationId xmlns:p14="http://schemas.microsoft.com/office/powerpoint/2010/main" val="5630023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28C1-8615-A193-0AEF-8E7C56CAED45}"/>
              </a:ext>
            </a:extLst>
          </p:cNvPr>
          <p:cNvSpPr>
            <a:spLocks noGrp="1"/>
          </p:cNvSpPr>
          <p:nvPr>
            <p:ph type="title"/>
          </p:nvPr>
        </p:nvSpPr>
        <p:spPr/>
        <p:txBody>
          <a:bodyPr/>
          <a:lstStyle/>
          <a:p>
            <a:r>
              <a:rPr lang="en-US" dirty="0">
                <a:solidFill>
                  <a:srgbClr val="C00000"/>
                </a:solidFill>
              </a:rPr>
              <a:t>9. What is the average rental duration by staff member?</a:t>
            </a:r>
          </a:p>
        </p:txBody>
      </p:sp>
      <p:pic>
        <p:nvPicPr>
          <p:cNvPr id="4" name="Content Placeholder 3" descr="A purple and green rectangle with black text&#10;&#10;Description automatically generated">
            <a:extLst>
              <a:ext uri="{FF2B5EF4-FFF2-40B4-BE49-F238E27FC236}">
                <a16:creationId xmlns:a16="http://schemas.microsoft.com/office/drawing/2014/main" id="{56E30DBA-8978-9F35-D040-BFED486CA971}"/>
              </a:ext>
            </a:extLst>
          </p:cNvPr>
          <p:cNvPicPr>
            <a:picLocks noGrp="1" noChangeAspect="1"/>
          </p:cNvPicPr>
          <p:nvPr>
            <p:ph idx="1"/>
          </p:nvPr>
        </p:nvPicPr>
        <p:blipFill>
          <a:blip r:embed="rId2"/>
          <a:stretch>
            <a:fillRect/>
          </a:stretch>
        </p:blipFill>
        <p:spPr>
          <a:xfrm>
            <a:off x="2286000" y="2217906"/>
            <a:ext cx="7821038" cy="3784059"/>
          </a:xfrm>
          <a:prstGeom prst="rect">
            <a:avLst/>
          </a:prstGeom>
        </p:spPr>
      </p:pic>
    </p:spTree>
    <p:extLst>
      <p:ext uri="{BB962C8B-B14F-4D97-AF65-F5344CB8AC3E}">
        <p14:creationId xmlns:p14="http://schemas.microsoft.com/office/powerpoint/2010/main" val="19429119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8D4E-B9C4-A9C2-BCA8-BCAD56C20C40}"/>
              </a:ext>
            </a:extLst>
          </p:cNvPr>
          <p:cNvSpPr>
            <a:spLocks noGrp="1"/>
          </p:cNvSpPr>
          <p:nvPr>
            <p:ph type="title"/>
          </p:nvPr>
        </p:nvSpPr>
        <p:spPr>
          <a:xfrm>
            <a:off x="808661" y="365125"/>
            <a:ext cx="10357666" cy="803717"/>
          </a:xfrm>
        </p:spPr>
        <p:txBody>
          <a:bodyPr>
            <a:normAutofit/>
          </a:bodyPr>
          <a:lstStyle/>
          <a:p>
            <a:pPr algn="ctr"/>
            <a:r>
              <a:rPr lang="en-US" sz="3600" b="1" dirty="0">
                <a:latin typeface="Aptos Black" panose="020F0502020204030204" pitchFamily="34" charset="0"/>
              </a:rPr>
              <a:t>OVERVIEW</a:t>
            </a:r>
          </a:p>
        </p:txBody>
      </p:sp>
      <p:sp>
        <p:nvSpPr>
          <p:cNvPr id="3" name="Content Placeholder 2">
            <a:extLst>
              <a:ext uri="{FF2B5EF4-FFF2-40B4-BE49-F238E27FC236}">
                <a16:creationId xmlns:a16="http://schemas.microsoft.com/office/drawing/2014/main" id="{2F3DE307-FC48-030A-2575-96C944AF14E3}"/>
              </a:ext>
            </a:extLst>
          </p:cNvPr>
          <p:cNvSpPr>
            <a:spLocks noGrp="1"/>
          </p:cNvSpPr>
          <p:nvPr>
            <p:ph idx="1"/>
          </p:nvPr>
        </p:nvSpPr>
        <p:spPr>
          <a:xfrm>
            <a:off x="808662" y="1757239"/>
            <a:ext cx="10357666" cy="4376862"/>
          </a:xfrm>
        </p:spPr>
        <p:txBody>
          <a:bodyPr>
            <a:normAutofit fontScale="92500"/>
          </a:bodyPr>
          <a:lstStyle/>
          <a:p>
            <a:r>
              <a:rPr lang="en-US" dirty="0" err="1"/>
              <a:t>Sakila</a:t>
            </a:r>
            <a:r>
              <a:rPr lang="en-US" dirty="0"/>
              <a:t> DVD Rental is a fictional company that operates a database of DVD rentals, often used as a sample database in educational and testing environments. Analyzing </a:t>
            </a:r>
            <a:r>
              <a:rPr lang="en-US" dirty="0" err="1"/>
              <a:t>Sakila</a:t>
            </a:r>
            <a:r>
              <a:rPr lang="en-US" dirty="0"/>
              <a:t> DVD Rental data provides insights into various aspects of a rental business, such as customer behavior, inventory management, and revenue trends. This overview will highlight the key components and objectives of analyzing the </a:t>
            </a:r>
            <a:r>
              <a:rPr lang="en-US" dirty="0" err="1"/>
              <a:t>Sakila</a:t>
            </a:r>
            <a:r>
              <a:rPr lang="en-US" dirty="0"/>
              <a:t> DVD Rental database. </a:t>
            </a:r>
          </a:p>
          <a:p>
            <a:endParaRPr lang="en-US" dirty="0"/>
          </a:p>
          <a:p>
            <a:r>
              <a:rPr lang="en-US" dirty="0"/>
              <a:t>1. Database Structure:</a:t>
            </a:r>
          </a:p>
          <a:p>
            <a:r>
              <a:rPr lang="en-US" dirty="0"/>
              <a:t>The </a:t>
            </a:r>
            <a:r>
              <a:rPr lang="en-US" dirty="0" err="1"/>
              <a:t>Sakila</a:t>
            </a:r>
            <a:r>
              <a:rPr lang="en-US" dirty="0"/>
              <a:t> DVD Rental database comprises multiple interconnected tables, including information about customers, staff, films, rental transactions, inventory, and payments. Each table contains specific data relevant to the DVD rental business, making it a suitable dataset for a wide range of analysis and reporting.</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31362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2504-C943-E342-A593-9AED659A6287}"/>
              </a:ext>
            </a:extLst>
          </p:cNvPr>
          <p:cNvSpPr>
            <a:spLocks noGrp="1"/>
          </p:cNvSpPr>
          <p:nvPr>
            <p:ph type="title"/>
          </p:nvPr>
        </p:nvSpPr>
        <p:spPr>
          <a:xfrm>
            <a:off x="776144" y="437745"/>
            <a:ext cx="10353761" cy="1326321"/>
          </a:xfrm>
        </p:spPr>
        <p:txBody>
          <a:bodyPr/>
          <a:lstStyle/>
          <a:p>
            <a:r>
              <a:rPr lang="en-US" dirty="0">
                <a:solidFill>
                  <a:srgbClr val="C00000"/>
                </a:solidFill>
              </a:rPr>
              <a:t>10. What is the distribution of customers across different cities?</a:t>
            </a:r>
          </a:p>
        </p:txBody>
      </p:sp>
      <p:pic>
        <p:nvPicPr>
          <p:cNvPr id="4" name="Content Placeholder 3">
            <a:extLst>
              <a:ext uri="{FF2B5EF4-FFF2-40B4-BE49-F238E27FC236}">
                <a16:creationId xmlns:a16="http://schemas.microsoft.com/office/drawing/2014/main" id="{1B6811BB-3F5F-7674-88FB-B0FC61A20336}"/>
              </a:ext>
            </a:extLst>
          </p:cNvPr>
          <p:cNvPicPr>
            <a:picLocks noGrp="1" noChangeAspect="1"/>
          </p:cNvPicPr>
          <p:nvPr>
            <p:ph idx="1"/>
          </p:nvPr>
        </p:nvPicPr>
        <p:blipFill>
          <a:blip r:embed="rId2"/>
          <a:stretch>
            <a:fillRect/>
          </a:stretch>
        </p:blipFill>
        <p:spPr>
          <a:xfrm>
            <a:off x="913795" y="1935921"/>
            <a:ext cx="10078460" cy="4484334"/>
          </a:xfrm>
          <a:prstGeom prst="rect">
            <a:avLst/>
          </a:prstGeom>
        </p:spPr>
      </p:pic>
    </p:spTree>
    <p:extLst>
      <p:ext uri="{BB962C8B-B14F-4D97-AF65-F5344CB8AC3E}">
        <p14:creationId xmlns:p14="http://schemas.microsoft.com/office/powerpoint/2010/main" val="399283675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91D4D-1DB1-0651-1991-0C8B9C46B02A}"/>
              </a:ext>
            </a:extLst>
          </p:cNvPr>
          <p:cNvSpPr>
            <a:spLocks noGrp="1"/>
          </p:cNvSpPr>
          <p:nvPr>
            <p:ph type="title"/>
          </p:nvPr>
        </p:nvSpPr>
        <p:spPr/>
        <p:txBody>
          <a:bodyPr/>
          <a:lstStyle/>
          <a:p>
            <a:r>
              <a:rPr lang="en-US" dirty="0">
                <a:solidFill>
                  <a:srgbClr val="C00000"/>
                </a:solidFill>
              </a:rPr>
              <a:t>11. How does the rental revenue vary by country?</a:t>
            </a:r>
          </a:p>
        </p:txBody>
      </p:sp>
      <p:pic>
        <p:nvPicPr>
          <p:cNvPr id="4" name="Content Placeholder 3">
            <a:extLst>
              <a:ext uri="{FF2B5EF4-FFF2-40B4-BE49-F238E27FC236}">
                <a16:creationId xmlns:a16="http://schemas.microsoft.com/office/drawing/2014/main" id="{FAA919CE-3EEA-C73C-F613-37A170E79DB5}"/>
              </a:ext>
            </a:extLst>
          </p:cNvPr>
          <p:cNvPicPr>
            <a:picLocks noGrp="1" noChangeAspect="1"/>
          </p:cNvPicPr>
          <p:nvPr>
            <p:ph idx="1"/>
          </p:nvPr>
        </p:nvPicPr>
        <p:blipFill>
          <a:blip r:embed="rId2"/>
          <a:stretch>
            <a:fillRect/>
          </a:stretch>
        </p:blipFill>
        <p:spPr>
          <a:xfrm>
            <a:off x="6298561" y="359923"/>
            <a:ext cx="5296809" cy="6060332"/>
          </a:xfrm>
          <a:prstGeom prst="rect">
            <a:avLst/>
          </a:prstGeom>
        </p:spPr>
      </p:pic>
      <p:sp>
        <p:nvSpPr>
          <p:cNvPr id="5" name="Text Placeholder 4">
            <a:extLst>
              <a:ext uri="{FF2B5EF4-FFF2-40B4-BE49-F238E27FC236}">
                <a16:creationId xmlns:a16="http://schemas.microsoft.com/office/drawing/2014/main" id="{94E9D341-7161-A52B-0697-BE7FA5D368ED}"/>
              </a:ext>
            </a:extLst>
          </p:cNvPr>
          <p:cNvSpPr>
            <a:spLocks noGrp="1"/>
          </p:cNvSpPr>
          <p:nvPr>
            <p:ph type="body" sz="half" idx="2"/>
          </p:nvPr>
        </p:nvSpPr>
        <p:spPr>
          <a:xfrm>
            <a:off x="917228" y="3703320"/>
            <a:ext cx="3932237" cy="2819399"/>
          </a:xfrm>
        </p:spPr>
        <p:txBody>
          <a:bodyPr/>
          <a:lstStyle/>
          <a:p>
            <a:r>
              <a:rPr lang="en-US" b="1" dirty="0">
                <a:solidFill>
                  <a:srgbClr val="C00000"/>
                </a:solidFill>
              </a:rPr>
              <a:t>Conclusion</a:t>
            </a:r>
            <a:r>
              <a:rPr lang="en-US" dirty="0"/>
              <a:t>- country India have highest in revenue as sum of the amount is highest in this chart.</a:t>
            </a:r>
          </a:p>
        </p:txBody>
      </p:sp>
    </p:spTree>
    <p:extLst>
      <p:ext uri="{BB962C8B-B14F-4D97-AF65-F5344CB8AC3E}">
        <p14:creationId xmlns:p14="http://schemas.microsoft.com/office/powerpoint/2010/main" val="202819251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3D4F-987A-6242-4A31-FB7B0F16FF60}"/>
              </a:ext>
            </a:extLst>
          </p:cNvPr>
          <p:cNvSpPr>
            <a:spLocks noGrp="1"/>
          </p:cNvSpPr>
          <p:nvPr>
            <p:ph type="title"/>
          </p:nvPr>
        </p:nvSpPr>
        <p:spPr/>
        <p:txBody>
          <a:bodyPr/>
          <a:lstStyle/>
          <a:p>
            <a:r>
              <a:rPr lang="en-US" dirty="0">
                <a:solidFill>
                  <a:srgbClr val="C00000"/>
                </a:solidFill>
              </a:rPr>
              <a:t>12. Which locations have the highest and lowest customer ratings?</a:t>
            </a:r>
          </a:p>
        </p:txBody>
      </p:sp>
      <p:pic>
        <p:nvPicPr>
          <p:cNvPr id="4" name="Content Placeholder 3" descr="A green and pink rectangle with black text&#10;&#10;Description automatically generated">
            <a:extLst>
              <a:ext uri="{FF2B5EF4-FFF2-40B4-BE49-F238E27FC236}">
                <a16:creationId xmlns:a16="http://schemas.microsoft.com/office/drawing/2014/main" id="{1B9B026F-BC80-96C5-59D8-1087F0AC2446}"/>
              </a:ext>
            </a:extLst>
          </p:cNvPr>
          <p:cNvPicPr>
            <a:picLocks noGrp="1" noChangeAspect="1"/>
          </p:cNvPicPr>
          <p:nvPr>
            <p:ph idx="1"/>
          </p:nvPr>
        </p:nvPicPr>
        <p:blipFill>
          <a:blip r:embed="rId2"/>
          <a:stretch>
            <a:fillRect/>
          </a:stretch>
        </p:blipFill>
        <p:spPr>
          <a:xfrm>
            <a:off x="1089498" y="1935922"/>
            <a:ext cx="10437779" cy="3881218"/>
          </a:xfrm>
          <a:prstGeom prst="rect">
            <a:avLst/>
          </a:prstGeom>
        </p:spPr>
      </p:pic>
    </p:spTree>
    <p:extLst>
      <p:ext uri="{BB962C8B-B14F-4D97-AF65-F5344CB8AC3E}">
        <p14:creationId xmlns:p14="http://schemas.microsoft.com/office/powerpoint/2010/main" val="31915061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5E449-B95D-46A6-9234-5477BCBA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3F32-FE6F-F0C0-0720-1163AF4BDB45}"/>
              </a:ext>
            </a:extLst>
          </p:cNvPr>
          <p:cNvSpPr>
            <a:spLocks noGrp="1"/>
          </p:cNvSpPr>
          <p:nvPr>
            <p:ph type="title"/>
          </p:nvPr>
        </p:nvSpPr>
        <p:spPr>
          <a:xfrm>
            <a:off x="7859488" y="609600"/>
            <a:ext cx="3408068" cy="1326321"/>
          </a:xfrm>
        </p:spPr>
        <p:txBody>
          <a:bodyPr>
            <a:normAutofit/>
          </a:bodyPr>
          <a:lstStyle/>
          <a:p>
            <a:r>
              <a:rPr lang="en-US" sz="2200" dirty="0">
                <a:solidFill>
                  <a:srgbClr val="C00000"/>
                </a:solidFill>
              </a:rPr>
              <a:t>13. What is the distribution of films by language?</a:t>
            </a:r>
          </a:p>
        </p:txBody>
      </p:sp>
      <p:sp>
        <p:nvSpPr>
          <p:cNvPr id="13" name="Rectangle 12">
            <a:extLst>
              <a:ext uri="{FF2B5EF4-FFF2-40B4-BE49-F238E27FC236}">
                <a16:creationId xmlns:a16="http://schemas.microsoft.com/office/drawing/2014/main" id="{57B113FE-00ED-4DFD-B853-285DBAE33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ECF1FACE-A481-9DBA-571A-08E7BFF74483}"/>
              </a:ext>
            </a:extLst>
          </p:cNvPr>
          <p:cNvPicPr>
            <a:picLocks noChangeAspect="1"/>
          </p:cNvPicPr>
          <p:nvPr/>
        </p:nvPicPr>
        <p:blipFill>
          <a:blip r:embed="rId2"/>
          <a:stretch>
            <a:fillRect/>
          </a:stretch>
        </p:blipFill>
        <p:spPr>
          <a:xfrm>
            <a:off x="817654" y="799816"/>
            <a:ext cx="6565716" cy="5258367"/>
          </a:xfrm>
          <a:prstGeom prst="rect">
            <a:avLst/>
          </a:prstGeom>
        </p:spPr>
      </p:pic>
      <p:sp>
        <p:nvSpPr>
          <p:cNvPr id="15" name="Rectangle 14">
            <a:extLst>
              <a:ext uri="{FF2B5EF4-FFF2-40B4-BE49-F238E27FC236}">
                <a16:creationId xmlns:a16="http://schemas.microsoft.com/office/drawing/2014/main" id="{08CC676F-74F1-441D-9B51-42C5B87F1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AFB73B0-15DE-DD42-A24A-B992FCA4DF64}"/>
              </a:ext>
            </a:extLst>
          </p:cNvPr>
          <p:cNvSpPr>
            <a:spLocks noGrp="1"/>
          </p:cNvSpPr>
          <p:nvPr>
            <p:ph idx="1"/>
          </p:nvPr>
        </p:nvSpPr>
        <p:spPr>
          <a:xfrm>
            <a:off x="7859487" y="2096064"/>
            <a:ext cx="3408070" cy="3962120"/>
          </a:xfrm>
        </p:spPr>
        <p:txBody>
          <a:bodyPr>
            <a:normAutofit/>
          </a:bodyPr>
          <a:lstStyle/>
          <a:p>
            <a:r>
              <a:rPr lang="en-US" sz="1600" dirty="0">
                <a:solidFill>
                  <a:srgbClr val="FFFFFF"/>
                </a:solidFill>
              </a:rPr>
              <a:t>As we know , here is only one language in film inventory  also we can only focus one the English language due to lack of the data given in dataset .</a:t>
            </a:r>
          </a:p>
          <a:p>
            <a:r>
              <a:rPr lang="en-US" sz="1600" dirty="0">
                <a:solidFill>
                  <a:srgbClr val="FFFFFF"/>
                </a:solidFill>
              </a:rPr>
              <a:t> So take pie chart for language as name. </a:t>
            </a:r>
          </a:p>
          <a:p>
            <a:r>
              <a:rPr lang="en-US" sz="1600" b="1" dirty="0">
                <a:solidFill>
                  <a:srgbClr val="C00000"/>
                </a:solidFill>
              </a:rPr>
              <a:t>Conclusion</a:t>
            </a:r>
            <a:r>
              <a:rPr lang="en-US" sz="1600" dirty="0">
                <a:solidFill>
                  <a:srgbClr val="FFFFFF"/>
                </a:solidFill>
              </a:rPr>
              <a:t>- inventory have only English language film</a:t>
            </a:r>
          </a:p>
          <a:p>
            <a:endParaRPr lang="en-US" sz="1600" dirty="0">
              <a:solidFill>
                <a:srgbClr val="FFFFFF"/>
              </a:solidFill>
            </a:endParaRPr>
          </a:p>
        </p:txBody>
      </p:sp>
    </p:spTree>
    <p:extLst>
      <p:ext uri="{BB962C8B-B14F-4D97-AF65-F5344CB8AC3E}">
        <p14:creationId xmlns:p14="http://schemas.microsoft.com/office/powerpoint/2010/main" val="404701247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0DA8-C47E-63D1-4500-18A8CFC58CCD}"/>
              </a:ext>
            </a:extLst>
          </p:cNvPr>
          <p:cNvSpPr>
            <a:spLocks noGrp="1"/>
          </p:cNvSpPr>
          <p:nvPr>
            <p:ph type="title"/>
          </p:nvPr>
        </p:nvSpPr>
        <p:spPr>
          <a:xfrm>
            <a:off x="7892142" y="609600"/>
            <a:ext cx="3375413" cy="1326321"/>
          </a:xfrm>
        </p:spPr>
        <p:txBody>
          <a:bodyPr>
            <a:normAutofit/>
          </a:bodyPr>
          <a:lstStyle/>
          <a:p>
            <a:pPr algn="l"/>
            <a:r>
              <a:rPr lang="en-US" sz="2200" dirty="0">
                <a:solidFill>
                  <a:srgbClr val="C00000"/>
                </a:solidFill>
              </a:rPr>
              <a:t>14. Which film categories have the highest rental rates?</a:t>
            </a:r>
          </a:p>
        </p:txBody>
      </p:sp>
      <p:sp>
        <p:nvSpPr>
          <p:cNvPr id="11" name="Rectangle 10">
            <a:extLst>
              <a:ext uri="{FF2B5EF4-FFF2-40B4-BE49-F238E27FC236}">
                <a16:creationId xmlns:a16="http://schemas.microsoft.com/office/drawing/2014/main" id="{5DE7B202-C50B-4900-B66E-4405273C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8356FE2-72A1-A333-3B20-BB6C57ED5206}"/>
              </a:ext>
            </a:extLst>
          </p:cNvPr>
          <p:cNvPicPr>
            <a:picLocks noChangeAspect="1"/>
          </p:cNvPicPr>
          <p:nvPr/>
        </p:nvPicPr>
        <p:blipFill rotWithShape="1">
          <a:blip r:embed="rId3"/>
          <a:srcRect t="21217" r="-2" b="19861"/>
          <a:stretch/>
        </p:blipFill>
        <p:spPr>
          <a:xfrm>
            <a:off x="1137490" y="1114868"/>
            <a:ext cx="5926045" cy="4628265"/>
          </a:xfrm>
          <a:prstGeom prst="rect">
            <a:avLst/>
          </a:prstGeom>
        </p:spPr>
      </p:pic>
      <p:sp>
        <p:nvSpPr>
          <p:cNvPr id="13" name="Rectangle 12">
            <a:extLst>
              <a:ext uri="{FF2B5EF4-FFF2-40B4-BE49-F238E27FC236}">
                <a16:creationId xmlns:a16="http://schemas.microsoft.com/office/drawing/2014/main" id="{8F7C81A9-037D-4D51-AB3A-FC9786B32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F7FCDAF8-152D-BA53-5508-DAC151DBF0BA}"/>
              </a:ext>
            </a:extLst>
          </p:cNvPr>
          <p:cNvSpPr>
            <a:spLocks noGrp="1"/>
          </p:cNvSpPr>
          <p:nvPr>
            <p:ph idx="1"/>
          </p:nvPr>
        </p:nvSpPr>
        <p:spPr>
          <a:xfrm>
            <a:off x="7859487" y="2096064"/>
            <a:ext cx="3408070" cy="3695136"/>
          </a:xfrm>
        </p:spPr>
        <p:txBody>
          <a:bodyPr>
            <a:normAutofit/>
          </a:bodyPr>
          <a:lstStyle/>
          <a:p>
            <a:r>
              <a:rPr lang="en-US" sz="1800" b="1" kern="100" dirty="0">
                <a:effectLst/>
                <a:latin typeface="Calibri" panose="020F0502020204030204" pitchFamily="34" charset="0"/>
                <a:ea typeface="Calibri" panose="020F0502020204030204" pitchFamily="34" charset="0"/>
                <a:cs typeface="Mangal" panose="02040503050203030202" pitchFamily="18" charset="0"/>
              </a:rPr>
              <a:t>Taking name from category and sum of rental rate from the film table , here we can see that different film category having different rental rate.</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r>
              <a:rPr lang="en-US" sz="1600" b="1" dirty="0">
                <a:solidFill>
                  <a:srgbClr val="C00000"/>
                </a:solidFill>
              </a:rPr>
              <a:t>conclusion-</a:t>
            </a:r>
            <a:r>
              <a:rPr lang="en-US" sz="1600" dirty="0"/>
              <a:t> here is the different film category having their rental rate ,New type having high rental rates.</a:t>
            </a:r>
          </a:p>
        </p:txBody>
      </p:sp>
    </p:spTree>
    <p:extLst>
      <p:ext uri="{BB962C8B-B14F-4D97-AF65-F5344CB8AC3E}">
        <p14:creationId xmlns:p14="http://schemas.microsoft.com/office/powerpoint/2010/main" val="208482399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F914-A4E4-0824-4E7C-93074B692CA0}"/>
              </a:ext>
            </a:extLst>
          </p:cNvPr>
          <p:cNvSpPr>
            <a:spLocks noGrp="1"/>
          </p:cNvSpPr>
          <p:nvPr>
            <p:ph type="title"/>
          </p:nvPr>
        </p:nvSpPr>
        <p:spPr/>
        <p:txBody>
          <a:bodyPr/>
          <a:lstStyle/>
          <a:p>
            <a:r>
              <a:rPr lang="en-US" dirty="0"/>
              <a:t>15. How does the average rental duration vary by film category?</a:t>
            </a:r>
          </a:p>
        </p:txBody>
      </p:sp>
      <p:pic>
        <p:nvPicPr>
          <p:cNvPr id="4" name="Content Placeholder 3">
            <a:extLst>
              <a:ext uri="{FF2B5EF4-FFF2-40B4-BE49-F238E27FC236}">
                <a16:creationId xmlns:a16="http://schemas.microsoft.com/office/drawing/2014/main" id="{073D07A7-4017-E094-DF3A-BB88B0896AA5}"/>
              </a:ext>
            </a:extLst>
          </p:cNvPr>
          <p:cNvPicPr>
            <a:picLocks noGrp="1" noChangeAspect="1"/>
          </p:cNvPicPr>
          <p:nvPr>
            <p:ph idx="1"/>
          </p:nvPr>
        </p:nvPicPr>
        <p:blipFill>
          <a:blip r:embed="rId2"/>
          <a:stretch>
            <a:fillRect/>
          </a:stretch>
        </p:blipFill>
        <p:spPr>
          <a:xfrm>
            <a:off x="1507788" y="1935921"/>
            <a:ext cx="9027268" cy="4312479"/>
          </a:xfrm>
          <a:prstGeom prst="rect">
            <a:avLst/>
          </a:prstGeom>
        </p:spPr>
      </p:pic>
    </p:spTree>
    <p:extLst>
      <p:ext uri="{BB962C8B-B14F-4D97-AF65-F5344CB8AC3E}">
        <p14:creationId xmlns:p14="http://schemas.microsoft.com/office/powerpoint/2010/main" val="8826892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F074-7D23-6AC1-862E-2C7E985FF591}"/>
              </a:ext>
            </a:extLst>
          </p:cNvPr>
          <p:cNvSpPr>
            <a:spLocks noGrp="1"/>
          </p:cNvSpPr>
          <p:nvPr>
            <p:ph type="title"/>
          </p:nvPr>
        </p:nvSpPr>
        <p:spPr>
          <a:xfrm>
            <a:off x="643467" y="643467"/>
            <a:ext cx="3361498" cy="1267810"/>
          </a:xfrm>
        </p:spPr>
        <p:txBody>
          <a:bodyPr anchor="b">
            <a:normAutofit/>
          </a:bodyPr>
          <a:lstStyle/>
          <a:p>
            <a:pPr algn="l"/>
            <a:r>
              <a:rPr lang="en-US" sz="2400"/>
              <a:t>Describing the Dashboard in power bi</a:t>
            </a:r>
          </a:p>
        </p:txBody>
      </p:sp>
      <p:sp>
        <p:nvSpPr>
          <p:cNvPr id="8" name="Content Placeholder 7">
            <a:extLst>
              <a:ext uri="{FF2B5EF4-FFF2-40B4-BE49-F238E27FC236}">
                <a16:creationId xmlns:a16="http://schemas.microsoft.com/office/drawing/2014/main" id="{98F0F30C-30B8-273A-0E4D-A3B27C001960}"/>
              </a:ext>
            </a:extLst>
          </p:cNvPr>
          <p:cNvSpPr>
            <a:spLocks noGrp="1"/>
          </p:cNvSpPr>
          <p:nvPr>
            <p:ph idx="1"/>
          </p:nvPr>
        </p:nvSpPr>
        <p:spPr>
          <a:xfrm>
            <a:off x="643467" y="2096063"/>
            <a:ext cx="3361498" cy="4028512"/>
          </a:xfrm>
        </p:spPr>
        <p:txBody>
          <a:bodyPr>
            <a:normAutofit fontScale="85000" lnSpcReduction="10000"/>
          </a:bodyPr>
          <a:lstStyle/>
          <a:p>
            <a:r>
              <a:rPr lang="en-US" sz="1400" dirty="0"/>
              <a:t>For dashboard, 1st describe the overview of the detailed description of the problem statement linked with film analysis.</a:t>
            </a:r>
          </a:p>
          <a:p>
            <a:r>
              <a:rPr lang="en-US" sz="1400" dirty="0"/>
              <a:t>In the film analysis, we focus on the comprehensive evolution of the performance and focus on pattern of trends .</a:t>
            </a:r>
          </a:p>
          <a:p>
            <a:r>
              <a:rPr lang="en-US" sz="1400" dirty="0"/>
              <a:t>In SALE REVENUE ANALYSIS , focus on the financial evaluation and inner structure of the business analysis . also explain decision making process and focus on the improvement of the sales and revenue.</a:t>
            </a:r>
          </a:p>
          <a:p>
            <a:r>
              <a:rPr lang="en-US" sz="1400" dirty="0"/>
              <a:t>In STORE &amp; INVENTORY ANALYSIS , we focus on the management of inventory , insight of the business performance as well as the store analysis. </a:t>
            </a:r>
          </a:p>
          <a:p>
            <a:endParaRPr lang="en-US" sz="1400" dirty="0"/>
          </a:p>
        </p:txBody>
      </p:sp>
      <p:sp>
        <p:nvSpPr>
          <p:cNvPr id="11" name="Rectangle 10">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 shot of a computer&#10;&#10;Description automatically generated">
            <a:extLst>
              <a:ext uri="{FF2B5EF4-FFF2-40B4-BE49-F238E27FC236}">
                <a16:creationId xmlns:a16="http://schemas.microsoft.com/office/drawing/2014/main" id="{05E2480B-68C1-5D1F-E155-8CA044E994F8}"/>
              </a:ext>
            </a:extLst>
          </p:cNvPr>
          <p:cNvPicPr>
            <a:picLocks noChangeAspect="1"/>
          </p:cNvPicPr>
          <p:nvPr/>
        </p:nvPicPr>
        <p:blipFill>
          <a:blip r:embed="rId3"/>
          <a:stretch>
            <a:fillRect/>
          </a:stretch>
        </p:blipFill>
        <p:spPr>
          <a:xfrm>
            <a:off x="4823972" y="799816"/>
            <a:ext cx="6630895" cy="5258367"/>
          </a:xfrm>
          <a:prstGeom prst="rect">
            <a:avLst/>
          </a:prstGeom>
        </p:spPr>
      </p:pic>
    </p:spTree>
    <p:extLst>
      <p:ext uri="{BB962C8B-B14F-4D97-AF65-F5344CB8AC3E}">
        <p14:creationId xmlns:p14="http://schemas.microsoft.com/office/powerpoint/2010/main" val="259472768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083D-1632-519A-B91C-CEE997F3BED9}"/>
              </a:ext>
            </a:extLst>
          </p:cNvPr>
          <p:cNvSpPr>
            <a:spLocks noGrp="1"/>
          </p:cNvSpPr>
          <p:nvPr>
            <p:ph type="title"/>
          </p:nvPr>
        </p:nvSpPr>
        <p:spPr>
          <a:xfrm>
            <a:off x="913795" y="609600"/>
            <a:ext cx="10353761" cy="1326321"/>
          </a:xfrm>
        </p:spPr>
        <p:txBody>
          <a:bodyPr>
            <a:normAutofit/>
          </a:bodyPr>
          <a:lstStyle/>
          <a:p>
            <a:r>
              <a:rPr lang="en-US" dirty="0"/>
              <a:t>FILM ANALYSIS DASHBOARD</a:t>
            </a:r>
          </a:p>
        </p:txBody>
      </p:sp>
      <p:sp>
        <p:nvSpPr>
          <p:cNvPr id="8" name="Content Placeholder 7">
            <a:extLst>
              <a:ext uri="{FF2B5EF4-FFF2-40B4-BE49-F238E27FC236}">
                <a16:creationId xmlns:a16="http://schemas.microsoft.com/office/drawing/2014/main" id="{B6573062-734D-4424-AB24-B56634BEC049}"/>
              </a:ext>
            </a:extLst>
          </p:cNvPr>
          <p:cNvSpPr>
            <a:spLocks noGrp="1"/>
          </p:cNvSpPr>
          <p:nvPr>
            <p:ph idx="1"/>
          </p:nvPr>
        </p:nvSpPr>
        <p:spPr>
          <a:xfrm>
            <a:off x="913795" y="2096064"/>
            <a:ext cx="3755482" cy="3695136"/>
          </a:xfrm>
        </p:spPr>
        <p:txBody>
          <a:bodyPr>
            <a:normAutofit/>
          </a:bodyPr>
          <a:lstStyle/>
          <a:p>
            <a:r>
              <a:rPr lang="en-US" dirty="0"/>
              <a:t> ALL THE DETAILED information of the analysis related to the film shown in </a:t>
            </a:r>
            <a:r>
              <a:rPr lang="en-US" dirty="0" err="1"/>
              <a:t>singal</a:t>
            </a:r>
            <a:r>
              <a:rPr lang="en-US" dirty="0"/>
              <a:t> dashboard , giving detail information about the industry and also clear the vision to understand the dataset.</a:t>
            </a:r>
          </a:p>
        </p:txBody>
      </p:sp>
      <p:pic>
        <p:nvPicPr>
          <p:cNvPr id="4" name="Content Placeholder 3">
            <a:extLst>
              <a:ext uri="{FF2B5EF4-FFF2-40B4-BE49-F238E27FC236}">
                <a16:creationId xmlns:a16="http://schemas.microsoft.com/office/drawing/2014/main" id="{715A143F-1040-1DE6-078E-47305592F18E}"/>
              </a:ext>
            </a:extLst>
          </p:cNvPr>
          <p:cNvPicPr>
            <a:picLocks noChangeAspect="1"/>
          </p:cNvPicPr>
          <p:nvPr/>
        </p:nvPicPr>
        <p:blipFill>
          <a:blip r:embed="rId3"/>
          <a:stretch>
            <a:fillRect/>
          </a:stretch>
        </p:blipFill>
        <p:spPr>
          <a:xfrm>
            <a:off x="5000017" y="1760706"/>
            <a:ext cx="6536987" cy="4688732"/>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17888148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A5E449-B95D-46A6-9234-5477BCBA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95087-56C8-2889-7F8F-6EAE13CC1E3B}"/>
              </a:ext>
            </a:extLst>
          </p:cNvPr>
          <p:cNvSpPr>
            <a:spLocks noGrp="1"/>
          </p:cNvSpPr>
          <p:nvPr>
            <p:ph type="title"/>
          </p:nvPr>
        </p:nvSpPr>
        <p:spPr>
          <a:xfrm>
            <a:off x="7966278" y="1110532"/>
            <a:ext cx="3408068" cy="1847353"/>
          </a:xfrm>
        </p:spPr>
        <p:txBody>
          <a:bodyPr>
            <a:normAutofit/>
          </a:bodyPr>
          <a:lstStyle/>
          <a:p>
            <a:r>
              <a:rPr lang="en-US" sz="2800" dirty="0">
                <a:solidFill>
                  <a:srgbClr val="FFFFFF"/>
                </a:solidFill>
              </a:rPr>
              <a:t>SALES REVENUE ANALYSIS DASHBOARD</a:t>
            </a:r>
          </a:p>
        </p:txBody>
      </p:sp>
      <p:sp>
        <p:nvSpPr>
          <p:cNvPr id="15" name="Rectangle 14">
            <a:extLst>
              <a:ext uri="{FF2B5EF4-FFF2-40B4-BE49-F238E27FC236}">
                <a16:creationId xmlns:a16="http://schemas.microsoft.com/office/drawing/2014/main" id="{57B113FE-00ED-4DFD-B853-285DBAE33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graph&#10;&#10;Description automatically generated">
            <a:extLst>
              <a:ext uri="{FF2B5EF4-FFF2-40B4-BE49-F238E27FC236}">
                <a16:creationId xmlns:a16="http://schemas.microsoft.com/office/drawing/2014/main" id="{D2F71675-FECC-B565-7605-A2B0B64BBB5B}"/>
              </a:ext>
            </a:extLst>
          </p:cNvPr>
          <p:cNvPicPr>
            <a:picLocks noChangeAspect="1"/>
          </p:cNvPicPr>
          <p:nvPr/>
        </p:nvPicPr>
        <p:blipFill>
          <a:blip r:embed="rId2"/>
          <a:stretch>
            <a:fillRect/>
          </a:stretch>
        </p:blipFill>
        <p:spPr>
          <a:xfrm>
            <a:off x="341906" y="421419"/>
            <a:ext cx="7517581" cy="5907819"/>
          </a:xfrm>
          <a:prstGeom prst="rect">
            <a:avLst/>
          </a:prstGeom>
        </p:spPr>
      </p:pic>
      <p:sp>
        <p:nvSpPr>
          <p:cNvPr id="13" name="Rectangle 12">
            <a:extLst>
              <a:ext uri="{FF2B5EF4-FFF2-40B4-BE49-F238E27FC236}">
                <a16:creationId xmlns:a16="http://schemas.microsoft.com/office/drawing/2014/main" id="{08CC676F-74F1-441D-9B51-42C5B87F1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C6DFD2-534A-18A8-167C-DA6F7A22C6DD}"/>
              </a:ext>
            </a:extLst>
          </p:cNvPr>
          <p:cNvSpPr>
            <a:spLocks noGrp="1"/>
          </p:cNvSpPr>
          <p:nvPr>
            <p:ph idx="1"/>
          </p:nvPr>
        </p:nvSpPr>
        <p:spPr>
          <a:xfrm>
            <a:off x="7859487" y="3323644"/>
            <a:ext cx="3408070" cy="2059389"/>
          </a:xfrm>
        </p:spPr>
        <p:txBody>
          <a:bodyPr>
            <a:normAutofit fontScale="92500" lnSpcReduction="20000"/>
          </a:bodyPr>
          <a:lstStyle/>
          <a:p>
            <a:r>
              <a:rPr lang="en-US" sz="1600" dirty="0">
                <a:solidFill>
                  <a:srgbClr val="FFFFFF"/>
                </a:solidFill>
              </a:rPr>
              <a:t>Problem statement related with the sales revenue analysis , all are combined in a single dashboard and giving the detail information about the sales revenue in better manner . Dashboard gives the great insight of all the information here.</a:t>
            </a:r>
          </a:p>
        </p:txBody>
      </p:sp>
    </p:spTree>
    <p:extLst>
      <p:ext uri="{BB962C8B-B14F-4D97-AF65-F5344CB8AC3E}">
        <p14:creationId xmlns:p14="http://schemas.microsoft.com/office/powerpoint/2010/main" val="567663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03E8-01EB-D6F8-1617-D9D08A396C22}"/>
              </a:ext>
            </a:extLst>
          </p:cNvPr>
          <p:cNvSpPr>
            <a:spLocks noGrp="1"/>
          </p:cNvSpPr>
          <p:nvPr>
            <p:ph type="title"/>
          </p:nvPr>
        </p:nvSpPr>
        <p:spPr>
          <a:xfrm>
            <a:off x="8219872" y="609600"/>
            <a:ext cx="3047683" cy="1326321"/>
          </a:xfrm>
        </p:spPr>
        <p:txBody>
          <a:bodyPr>
            <a:normAutofit/>
          </a:bodyPr>
          <a:lstStyle/>
          <a:p>
            <a:pPr algn="l"/>
            <a:r>
              <a:rPr lang="en-US" sz="2800" dirty="0"/>
              <a:t>STORE &amp; INVENTARY ANALYSIS</a:t>
            </a:r>
          </a:p>
        </p:txBody>
      </p:sp>
      <p:sp>
        <p:nvSpPr>
          <p:cNvPr id="11" name="Rectangle 10">
            <a:extLst>
              <a:ext uri="{FF2B5EF4-FFF2-40B4-BE49-F238E27FC236}">
                <a16:creationId xmlns:a16="http://schemas.microsoft.com/office/drawing/2014/main" id="{5DE7B202-C50B-4900-B66E-4405273C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43CD58C9-A3DA-7A32-7BD9-10898A23BFEF}"/>
              </a:ext>
            </a:extLst>
          </p:cNvPr>
          <p:cNvPicPr>
            <a:picLocks noChangeAspect="1"/>
          </p:cNvPicPr>
          <p:nvPr/>
        </p:nvPicPr>
        <p:blipFill rotWithShape="1">
          <a:blip r:embed="rId3"/>
          <a:srcRect l="6911" r="22988" b="2"/>
          <a:stretch/>
        </p:blipFill>
        <p:spPr>
          <a:xfrm>
            <a:off x="817654" y="733425"/>
            <a:ext cx="6565717" cy="5391149"/>
          </a:xfrm>
          <a:prstGeom prst="rect">
            <a:avLst/>
          </a:prstGeom>
        </p:spPr>
      </p:pic>
      <p:sp>
        <p:nvSpPr>
          <p:cNvPr id="13" name="Rectangle 12">
            <a:extLst>
              <a:ext uri="{FF2B5EF4-FFF2-40B4-BE49-F238E27FC236}">
                <a16:creationId xmlns:a16="http://schemas.microsoft.com/office/drawing/2014/main" id="{8F7C81A9-037D-4D51-AB3A-FC9786B32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9542FAB-80CA-333A-7883-5E3F99575E97}"/>
              </a:ext>
            </a:extLst>
          </p:cNvPr>
          <p:cNvSpPr>
            <a:spLocks noGrp="1"/>
          </p:cNvSpPr>
          <p:nvPr>
            <p:ph idx="1"/>
          </p:nvPr>
        </p:nvSpPr>
        <p:spPr>
          <a:xfrm>
            <a:off x="8501973" y="2096064"/>
            <a:ext cx="2765583" cy="3695136"/>
          </a:xfrm>
        </p:spPr>
        <p:txBody>
          <a:bodyPr>
            <a:normAutofit/>
          </a:bodyPr>
          <a:lstStyle/>
          <a:p>
            <a:r>
              <a:rPr lang="en-US" sz="1600" dirty="0"/>
              <a:t>Problem statement related with the STORE &amp; INVENTORY ANALYSIS , all are combined in a single dashboard and giving the detail information about the store &amp; inventory as well as revenue in better manner . Dashboard gives great insight of all the information here.</a:t>
            </a:r>
          </a:p>
        </p:txBody>
      </p:sp>
    </p:spTree>
    <p:extLst>
      <p:ext uri="{BB962C8B-B14F-4D97-AF65-F5344CB8AC3E}">
        <p14:creationId xmlns:p14="http://schemas.microsoft.com/office/powerpoint/2010/main" val="10908997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0F8A-4A7B-BFB0-A964-98ACFF8B669F}"/>
              </a:ext>
            </a:extLst>
          </p:cNvPr>
          <p:cNvSpPr>
            <a:spLocks noGrp="1"/>
          </p:cNvSpPr>
          <p:nvPr>
            <p:ph type="title"/>
          </p:nvPr>
        </p:nvSpPr>
        <p:spPr>
          <a:xfrm>
            <a:off x="913796" y="254443"/>
            <a:ext cx="9796612" cy="556590"/>
          </a:xfrm>
        </p:spPr>
        <p:txBody>
          <a:bodyPr>
            <a:normAutofit fontScale="90000"/>
          </a:bodyPr>
          <a:lstStyle/>
          <a:p>
            <a:r>
              <a:rPr lang="en-US" dirty="0"/>
              <a:t>continued</a:t>
            </a:r>
          </a:p>
        </p:txBody>
      </p:sp>
      <p:sp>
        <p:nvSpPr>
          <p:cNvPr id="3" name="Content Placeholder 2">
            <a:extLst>
              <a:ext uri="{FF2B5EF4-FFF2-40B4-BE49-F238E27FC236}">
                <a16:creationId xmlns:a16="http://schemas.microsoft.com/office/drawing/2014/main" id="{9AE4D84C-D379-39B9-BFDD-AEE1F789A102}"/>
              </a:ext>
            </a:extLst>
          </p:cNvPr>
          <p:cNvSpPr>
            <a:spLocks noGrp="1"/>
          </p:cNvSpPr>
          <p:nvPr>
            <p:ph idx="1"/>
          </p:nvPr>
        </p:nvSpPr>
        <p:spPr>
          <a:xfrm>
            <a:off x="913795" y="811033"/>
            <a:ext cx="10353762" cy="5406887"/>
          </a:xfrm>
        </p:spPr>
        <p:txBody>
          <a:bodyPr/>
          <a:lstStyle/>
          <a:p>
            <a:pPr marL="0" indent="0">
              <a:buNone/>
            </a:pPr>
            <a:r>
              <a:rPr lang="en-US" dirty="0"/>
              <a:t>2.Objectives of Analysis:</a:t>
            </a:r>
          </a:p>
          <a:p>
            <a:r>
              <a:rPr lang="en-US" dirty="0"/>
              <a:t>Analyzing the </a:t>
            </a:r>
            <a:r>
              <a:rPr lang="en-US" dirty="0" err="1"/>
              <a:t>Sakila</a:t>
            </a:r>
            <a:r>
              <a:rPr lang="en-US" dirty="0"/>
              <a:t> DVD Rental database can serve several objectives, including:</a:t>
            </a:r>
          </a:p>
          <a:p>
            <a:r>
              <a:rPr lang="en-US" dirty="0"/>
              <a:t>A. Customer Behavior: Understanding customer preferences, rental frequency, and the correlation between customer demographics and rental choices.</a:t>
            </a:r>
          </a:p>
          <a:p>
            <a:r>
              <a:rPr lang="en-US" dirty="0"/>
              <a:t>B. Inventory Management: Optimizing inventory levels by identifying popular and underutilized films, monitoring stock levels, and ensuring availability for high-demand titles.</a:t>
            </a:r>
          </a:p>
          <a:p>
            <a:r>
              <a:rPr lang="en-US" dirty="0"/>
              <a:t>C. Revenue Analysis: Exploring revenue trends, identifying peak rental periods, and assessing the impact of pricing strategies on overall earnings.</a:t>
            </a:r>
          </a:p>
          <a:p>
            <a:r>
              <a:rPr lang="en-US" dirty="0"/>
              <a:t>D. Geographic Insights: Examining the geographic distribution of customers and the performance of different rental stores.</a:t>
            </a:r>
          </a:p>
          <a:p>
            <a:endParaRPr lang="en-US" dirty="0"/>
          </a:p>
        </p:txBody>
      </p:sp>
    </p:spTree>
    <p:extLst>
      <p:ext uri="{BB962C8B-B14F-4D97-AF65-F5344CB8AC3E}">
        <p14:creationId xmlns:p14="http://schemas.microsoft.com/office/powerpoint/2010/main" val="2933087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D9FA-209F-92FB-A318-700A011615B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0B0DC75-EC6D-DD7F-3BAC-DCDE390EB85A}"/>
              </a:ext>
            </a:extLst>
          </p:cNvPr>
          <p:cNvSpPr>
            <a:spLocks noGrp="1"/>
          </p:cNvSpPr>
          <p:nvPr>
            <p:ph idx="1"/>
          </p:nvPr>
        </p:nvSpPr>
        <p:spPr>
          <a:xfrm>
            <a:off x="913795" y="1781092"/>
            <a:ext cx="10353762" cy="4010108"/>
          </a:xfrm>
        </p:spPr>
        <p:txBody>
          <a:bodyPr>
            <a:normAutofit/>
          </a:bodyPr>
          <a:lstStyle/>
          <a:p>
            <a:pPr marR="0" indent="0">
              <a:lnSpc>
                <a:spcPct val="115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457200" marR="0">
              <a:lnSpc>
                <a:spcPct val="115000"/>
              </a:lnSpc>
              <a:spcBef>
                <a:spcPts val="0"/>
              </a:spcBef>
              <a:spcAft>
                <a:spcPts val="0"/>
              </a:spcAft>
            </a:pPr>
            <a:r>
              <a:rPr lang="en-US" sz="1800" b="1" kern="100" dirty="0">
                <a:solidFill>
                  <a:srgbClr val="E46C0A"/>
                </a:solidFill>
                <a:effectLst/>
                <a:latin typeface="Calibri" panose="020F0502020204030204" pitchFamily="34" charset="0"/>
                <a:ea typeface="Calibri" panose="020F0502020204030204" pitchFamily="34" charset="0"/>
                <a:cs typeface="Mangal" panose="02040503050203030202" pitchFamily="18" charset="0"/>
              </a:rPr>
              <a:t>The "</a:t>
            </a:r>
            <a:r>
              <a:rPr lang="en-US" sz="1800" b="1" kern="100" dirty="0" err="1">
                <a:solidFill>
                  <a:srgbClr val="E46C0A"/>
                </a:solidFill>
                <a:effectLst/>
                <a:latin typeface="Calibri" panose="020F0502020204030204" pitchFamily="34" charset="0"/>
                <a:ea typeface="Calibri" panose="020F0502020204030204" pitchFamily="34" charset="0"/>
                <a:cs typeface="Mangal" panose="02040503050203030202" pitchFamily="18" charset="0"/>
              </a:rPr>
              <a:t>Sakila</a:t>
            </a:r>
            <a:r>
              <a:rPr lang="en-US" sz="1800" b="1" kern="100" dirty="0">
                <a:solidFill>
                  <a:srgbClr val="E46C0A"/>
                </a:solidFill>
                <a:effectLst/>
                <a:latin typeface="Calibri" panose="020F0502020204030204" pitchFamily="34" charset="0"/>
                <a:ea typeface="Calibri" panose="020F0502020204030204" pitchFamily="34" charset="0"/>
                <a:cs typeface="Mangal" panose="02040503050203030202" pitchFamily="18" charset="0"/>
              </a:rPr>
              <a:t> DVD rental database" is a popular sample database used for practicing SQL and data analysis. It contains various tables related to a hypothetical DVD rental store, such as customer data, rental history, film details, and staff information. Without specific details about the analysis, I can offer a general conclusion that could apply to various analyses of this dataset:</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15000"/>
              </a:lnSpc>
              <a:spcBef>
                <a:spcPts val="0"/>
              </a:spcBef>
              <a:spcAft>
                <a:spcPts val="0"/>
              </a:spcAft>
              <a:buFont typeface="+mj-lt"/>
              <a:buAutoNum type="arabicPeriod"/>
            </a:pPr>
            <a:r>
              <a:rPr lang="en-US" sz="1800" b="1" kern="100" dirty="0">
                <a:solidFill>
                  <a:srgbClr val="E46C0A"/>
                </a:solidFill>
                <a:effectLst/>
                <a:latin typeface="Calibri" panose="020F0502020204030204" pitchFamily="34" charset="0"/>
                <a:ea typeface="Calibri" panose="020F0502020204030204" pitchFamily="34" charset="0"/>
                <a:cs typeface="Mangal" panose="02040503050203030202" pitchFamily="18" charset="0"/>
              </a:rPr>
              <a:t>Customer Behavior</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15000"/>
              </a:lnSpc>
              <a:spcBef>
                <a:spcPts val="0"/>
              </a:spcBef>
              <a:spcAft>
                <a:spcPts val="0"/>
              </a:spcAft>
              <a:buFont typeface="+mj-lt"/>
              <a:buAutoNum type="arabicPeriod"/>
            </a:pPr>
            <a:r>
              <a:rPr lang="en-US" sz="1800" b="1" kern="100" dirty="0">
                <a:solidFill>
                  <a:srgbClr val="E46C0A"/>
                </a:solidFill>
                <a:effectLst/>
                <a:latin typeface="Calibri" panose="020F0502020204030204" pitchFamily="34" charset="0"/>
                <a:ea typeface="Calibri" panose="020F0502020204030204" pitchFamily="34" charset="0"/>
                <a:cs typeface="Mangal" panose="02040503050203030202" pitchFamily="18" charset="0"/>
              </a:rPr>
              <a:t>Film Insights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15000"/>
              </a:lnSpc>
              <a:spcBef>
                <a:spcPts val="0"/>
              </a:spcBef>
              <a:spcAft>
                <a:spcPts val="0"/>
              </a:spcAft>
              <a:buFont typeface="+mj-lt"/>
              <a:buAutoNum type="arabicPeriod"/>
            </a:pPr>
            <a:r>
              <a:rPr lang="en-US" sz="1800" b="1" kern="100" dirty="0">
                <a:solidFill>
                  <a:srgbClr val="E46C0A"/>
                </a:solidFill>
                <a:effectLst/>
                <a:latin typeface="Calibri" panose="020F0502020204030204" pitchFamily="34" charset="0"/>
                <a:ea typeface="Calibri" panose="020F0502020204030204" pitchFamily="34" charset="0"/>
                <a:cs typeface="Mangal" panose="02040503050203030202" pitchFamily="18" charset="0"/>
              </a:rPr>
              <a:t>Staff Performance</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15000"/>
              </a:lnSpc>
              <a:spcBef>
                <a:spcPts val="0"/>
              </a:spcBef>
              <a:spcAft>
                <a:spcPts val="0"/>
              </a:spcAft>
              <a:buFont typeface="+mj-lt"/>
              <a:buAutoNum type="arabicPeriod"/>
            </a:pPr>
            <a:r>
              <a:rPr lang="en-US" sz="1800" b="1" kern="100" dirty="0">
                <a:solidFill>
                  <a:srgbClr val="E46C0A"/>
                </a:solidFill>
                <a:effectLst/>
                <a:latin typeface="Calibri" panose="020F0502020204030204" pitchFamily="34" charset="0"/>
                <a:ea typeface="Calibri" panose="020F0502020204030204" pitchFamily="34" charset="0"/>
                <a:cs typeface="Mangal" panose="02040503050203030202" pitchFamily="18" charset="0"/>
              </a:rPr>
              <a:t>Revenue and Profitability</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15000"/>
              </a:lnSpc>
              <a:spcBef>
                <a:spcPts val="0"/>
              </a:spcBef>
              <a:spcAft>
                <a:spcPts val="0"/>
              </a:spcAft>
              <a:buFont typeface="+mj-lt"/>
              <a:buAutoNum type="arabicPeriod"/>
            </a:pPr>
            <a:r>
              <a:rPr lang="en-US" sz="1800" b="1" kern="100" dirty="0">
                <a:solidFill>
                  <a:srgbClr val="E46C0A"/>
                </a:solidFill>
                <a:effectLst/>
                <a:latin typeface="Calibri" panose="020F0502020204030204" pitchFamily="34" charset="0"/>
                <a:ea typeface="Calibri" panose="020F0502020204030204" pitchFamily="34" charset="0"/>
                <a:cs typeface="Mangal" panose="02040503050203030202" pitchFamily="18" charset="0"/>
              </a:rPr>
              <a:t>Inventory Management</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15000"/>
              </a:lnSpc>
              <a:spcBef>
                <a:spcPts val="0"/>
              </a:spcBef>
              <a:spcAft>
                <a:spcPts val="0"/>
              </a:spcAft>
              <a:buFont typeface="+mj-lt"/>
              <a:buAutoNum type="arabicPeriod"/>
            </a:pPr>
            <a:r>
              <a:rPr lang="en-US" sz="1800" b="1" kern="100" dirty="0">
                <a:solidFill>
                  <a:srgbClr val="E46C0A"/>
                </a:solidFill>
                <a:effectLst/>
                <a:latin typeface="Calibri" panose="020F0502020204030204" pitchFamily="34" charset="0"/>
                <a:ea typeface="Calibri" panose="020F0502020204030204" pitchFamily="34" charset="0"/>
                <a:cs typeface="Mangal" panose="02040503050203030202" pitchFamily="18" charset="0"/>
              </a:rPr>
              <a:t>Seasonal Trends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15000"/>
              </a:lnSpc>
              <a:spcBef>
                <a:spcPts val="0"/>
              </a:spcBef>
              <a:spcAft>
                <a:spcPts val="1000"/>
              </a:spcAft>
              <a:buFont typeface="+mj-lt"/>
              <a:buAutoNum type="arabicPeriod"/>
            </a:pPr>
            <a:r>
              <a:rPr lang="en-US" sz="1800" b="1" kern="100" dirty="0">
                <a:solidFill>
                  <a:srgbClr val="E46C0A"/>
                </a:solidFill>
                <a:effectLst/>
                <a:latin typeface="Calibri" panose="020F0502020204030204" pitchFamily="34" charset="0"/>
                <a:ea typeface="Calibri" panose="020F0502020204030204" pitchFamily="34" charset="0"/>
                <a:cs typeface="Mangal" panose="02040503050203030202" pitchFamily="18" charset="0"/>
              </a:rPr>
              <a:t>Customer Segmentation</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2825104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B626-44BB-5A19-E8DD-30491E57CC6A}"/>
              </a:ext>
            </a:extLst>
          </p:cNvPr>
          <p:cNvSpPr>
            <a:spLocks noGrp="1"/>
          </p:cNvSpPr>
          <p:nvPr>
            <p:ph type="title"/>
          </p:nvPr>
        </p:nvSpPr>
        <p:spPr/>
        <p:txBody>
          <a:bodyPr/>
          <a:lstStyle/>
          <a:p>
            <a:r>
              <a:rPr lang="en-US" dirty="0"/>
              <a:t>EDA</a:t>
            </a:r>
            <a:br>
              <a:rPr lang="en-US" dirty="0"/>
            </a:br>
            <a:endParaRPr lang="en-US" dirty="0"/>
          </a:p>
        </p:txBody>
      </p:sp>
      <p:sp>
        <p:nvSpPr>
          <p:cNvPr id="3" name="Content Placeholder 2">
            <a:extLst>
              <a:ext uri="{FF2B5EF4-FFF2-40B4-BE49-F238E27FC236}">
                <a16:creationId xmlns:a16="http://schemas.microsoft.com/office/drawing/2014/main" id="{E17F68E1-CC4D-6C02-F1E9-CA40A5065330}"/>
              </a:ext>
            </a:extLst>
          </p:cNvPr>
          <p:cNvSpPr>
            <a:spLocks noGrp="1"/>
          </p:cNvSpPr>
          <p:nvPr>
            <p:ph idx="1"/>
          </p:nvPr>
        </p:nvSpPr>
        <p:spPr/>
        <p:txBody>
          <a:bodyPr>
            <a:normAutofit/>
          </a:bodyPr>
          <a:lstStyle/>
          <a:p>
            <a:r>
              <a:rPr lang="en-US" sz="4000" dirty="0"/>
              <a:t>Problem statement</a:t>
            </a:r>
          </a:p>
        </p:txBody>
      </p:sp>
    </p:spTree>
    <p:extLst>
      <p:ext uri="{BB962C8B-B14F-4D97-AF65-F5344CB8AC3E}">
        <p14:creationId xmlns:p14="http://schemas.microsoft.com/office/powerpoint/2010/main" val="3759791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9A5E449-B95D-46A6-9234-5477BCBA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2F70F-F9DC-2D3C-80CF-448F737F7935}"/>
              </a:ext>
            </a:extLst>
          </p:cNvPr>
          <p:cNvSpPr>
            <a:spLocks noGrp="1"/>
          </p:cNvSpPr>
          <p:nvPr>
            <p:ph type="title"/>
          </p:nvPr>
        </p:nvSpPr>
        <p:spPr>
          <a:xfrm>
            <a:off x="7859488" y="609600"/>
            <a:ext cx="3408068" cy="1326321"/>
          </a:xfrm>
        </p:spPr>
        <p:txBody>
          <a:bodyPr vert="horz" lIns="91440" tIns="45720" rIns="91440" bIns="45720" rtlCol="0">
            <a:normAutofit/>
          </a:bodyPr>
          <a:lstStyle/>
          <a:p>
            <a:r>
              <a:rPr lang="en-US" sz="2800">
                <a:solidFill>
                  <a:srgbClr val="FFFFFF"/>
                </a:solidFill>
              </a:rPr>
              <a:t>PROBLEM STATEMENTS OF EDA</a:t>
            </a:r>
          </a:p>
        </p:txBody>
      </p:sp>
      <p:sp>
        <p:nvSpPr>
          <p:cNvPr id="25" name="Rectangle 24">
            <a:extLst>
              <a:ext uri="{FF2B5EF4-FFF2-40B4-BE49-F238E27FC236}">
                <a16:creationId xmlns:a16="http://schemas.microsoft.com/office/drawing/2014/main" id="{57B113FE-00ED-4DFD-B853-285DBAE33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5389AFBA-A769-D73E-3224-17EE8377F317}"/>
              </a:ext>
            </a:extLst>
          </p:cNvPr>
          <p:cNvPicPr>
            <a:picLocks noChangeAspect="1"/>
          </p:cNvPicPr>
          <p:nvPr/>
        </p:nvPicPr>
        <p:blipFill rotWithShape="1">
          <a:blip r:embed="rId2"/>
          <a:srcRect r="-1" b="17720"/>
          <a:stretch/>
        </p:blipFill>
        <p:spPr>
          <a:xfrm>
            <a:off x="817654" y="733425"/>
            <a:ext cx="6696075" cy="5258367"/>
          </a:xfrm>
          <a:prstGeom prst="rect">
            <a:avLst/>
          </a:prstGeom>
        </p:spPr>
      </p:pic>
      <p:sp>
        <p:nvSpPr>
          <p:cNvPr id="27" name="Rectangle 26">
            <a:extLst>
              <a:ext uri="{FF2B5EF4-FFF2-40B4-BE49-F238E27FC236}">
                <a16:creationId xmlns:a16="http://schemas.microsoft.com/office/drawing/2014/main" id="{08CC676F-74F1-441D-9B51-42C5B87F1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1B1FDF-D7FE-FFD7-2581-394B92819470}"/>
              </a:ext>
            </a:extLst>
          </p:cNvPr>
          <p:cNvSpPr>
            <a:spLocks noGrp="1"/>
          </p:cNvSpPr>
          <p:nvPr>
            <p:ph idx="1"/>
          </p:nvPr>
        </p:nvSpPr>
        <p:spPr>
          <a:xfrm>
            <a:off x="7859487" y="2096064"/>
            <a:ext cx="3408070" cy="3962120"/>
          </a:xfrm>
        </p:spPr>
        <p:txBody>
          <a:bodyPr vert="horz" lIns="91440" tIns="45720" rIns="91440" bIns="45720" rtlCol="0">
            <a:normAutofit fontScale="92500"/>
          </a:bodyPr>
          <a:lstStyle/>
          <a:p>
            <a:pPr marL="457200" indent="-457200">
              <a:buAutoNum type="arabicPeriod"/>
            </a:pPr>
            <a:r>
              <a:rPr lang="en-US" dirty="0">
                <a:solidFill>
                  <a:srgbClr val="C00000"/>
                </a:solidFill>
              </a:rPr>
              <a:t>What are the purchasing patterns of new customers versus repeat customers?</a:t>
            </a:r>
          </a:p>
          <a:p>
            <a:pPr marL="0" indent="0">
              <a:buNone/>
            </a:pPr>
            <a:r>
              <a:rPr lang="en-US" sz="1700" dirty="0">
                <a:solidFill>
                  <a:srgbClr val="FFFFFF"/>
                </a:solidFill>
              </a:rPr>
              <a:t>&gt;&gt; Here after </a:t>
            </a:r>
            <a:r>
              <a:rPr lang="en-US" sz="1700" dirty="0" err="1">
                <a:solidFill>
                  <a:srgbClr val="FFFFFF"/>
                </a:solidFill>
              </a:rPr>
              <a:t>anaalysis</a:t>
            </a:r>
            <a:r>
              <a:rPr lang="en-US" sz="1700" dirty="0">
                <a:solidFill>
                  <a:srgbClr val="FFFFFF"/>
                </a:solidFill>
              </a:rPr>
              <a:t> of new and repeated customer , </a:t>
            </a:r>
            <a:r>
              <a:rPr lang="en-US" sz="1700" dirty="0" err="1">
                <a:solidFill>
                  <a:srgbClr val="FFFFFF"/>
                </a:solidFill>
              </a:rPr>
              <a:t>i</a:t>
            </a:r>
            <a:r>
              <a:rPr lang="en-US" sz="1700" dirty="0">
                <a:solidFill>
                  <a:srgbClr val="FFFFFF"/>
                </a:solidFill>
              </a:rPr>
              <a:t> find that there is no relation and no pattern in new and repeated one .</a:t>
            </a:r>
          </a:p>
          <a:p>
            <a:pPr marL="0" indent="0">
              <a:buNone/>
            </a:pPr>
            <a:r>
              <a:rPr lang="en-US" sz="1700" dirty="0">
                <a:solidFill>
                  <a:srgbClr val="FFFFFF"/>
                </a:solidFill>
              </a:rPr>
              <a:t>all the customers are repeated because there count of rental is always more than 1 .</a:t>
            </a:r>
          </a:p>
          <a:p>
            <a:pPr marL="0" indent="0">
              <a:buNone/>
            </a:pPr>
            <a:endParaRPr lang="en-US" dirty="0">
              <a:solidFill>
                <a:srgbClr val="FFFFFF"/>
              </a:solidFill>
            </a:endParaRPr>
          </a:p>
        </p:txBody>
      </p:sp>
    </p:spTree>
    <p:extLst>
      <p:ext uri="{BB962C8B-B14F-4D97-AF65-F5344CB8AC3E}">
        <p14:creationId xmlns:p14="http://schemas.microsoft.com/office/powerpoint/2010/main" val="20784034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5E449-B95D-46A6-9234-5477BCBA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EE9F4-0AF9-CA59-9744-2DF139CBF0DB}"/>
              </a:ext>
            </a:extLst>
          </p:cNvPr>
          <p:cNvSpPr>
            <a:spLocks noGrp="1"/>
          </p:cNvSpPr>
          <p:nvPr>
            <p:ph type="title"/>
          </p:nvPr>
        </p:nvSpPr>
        <p:spPr>
          <a:xfrm>
            <a:off x="7859488" y="609600"/>
            <a:ext cx="3408068" cy="1326321"/>
          </a:xfrm>
        </p:spPr>
        <p:txBody>
          <a:bodyPr>
            <a:normAutofit/>
          </a:bodyPr>
          <a:lstStyle/>
          <a:p>
            <a:r>
              <a:rPr lang="en-US" sz="2800">
                <a:solidFill>
                  <a:srgbClr val="FFFFFF"/>
                </a:solidFill>
              </a:rPr>
              <a:t>Continued…</a:t>
            </a:r>
            <a:br>
              <a:rPr lang="en-US" sz="2800">
                <a:solidFill>
                  <a:srgbClr val="FFFFFF"/>
                </a:solidFill>
              </a:rPr>
            </a:br>
            <a:endParaRPr lang="en-US" sz="2800">
              <a:solidFill>
                <a:srgbClr val="FFFFFF"/>
              </a:solidFill>
            </a:endParaRPr>
          </a:p>
        </p:txBody>
      </p:sp>
      <p:sp>
        <p:nvSpPr>
          <p:cNvPr id="13" name="Rectangle 12">
            <a:extLst>
              <a:ext uri="{FF2B5EF4-FFF2-40B4-BE49-F238E27FC236}">
                <a16:creationId xmlns:a16="http://schemas.microsoft.com/office/drawing/2014/main" id="{57B113FE-00ED-4DFD-B853-285DBAE33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87BB38F1-3093-2869-9C83-253E1426DF0F}"/>
              </a:ext>
            </a:extLst>
          </p:cNvPr>
          <p:cNvPicPr>
            <a:picLocks noChangeAspect="1"/>
          </p:cNvPicPr>
          <p:nvPr/>
        </p:nvPicPr>
        <p:blipFill>
          <a:blip r:embed="rId2"/>
          <a:stretch>
            <a:fillRect/>
          </a:stretch>
        </p:blipFill>
        <p:spPr>
          <a:xfrm>
            <a:off x="924443" y="799817"/>
            <a:ext cx="6458927" cy="5258366"/>
          </a:xfrm>
          <a:prstGeom prst="rect">
            <a:avLst/>
          </a:prstGeom>
        </p:spPr>
      </p:pic>
      <p:sp>
        <p:nvSpPr>
          <p:cNvPr id="15" name="Rectangle 14">
            <a:extLst>
              <a:ext uri="{FF2B5EF4-FFF2-40B4-BE49-F238E27FC236}">
                <a16:creationId xmlns:a16="http://schemas.microsoft.com/office/drawing/2014/main" id="{08CC676F-74F1-441D-9B51-42C5B87F1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F4DF5A9-64A1-04C7-3CD5-AFA432649444}"/>
              </a:ext>
            </a:extLst>
          </p:cNvPr>
          <p:cNvSpPr>
            <a:spLocks noGrp="1"/>
          </p:cNvSpPr>
          <p:nvPr>
            <p:ph idx="1"/>
          </p:nvPr>
        </p:nvSpPr>
        <p:spPr>
          <a:xfrm>
            <a:off x="7859487" y="2096064"/>
            <a:ext cx="3408070" cy="3962120"/>
          </a:xfrm>
        </p:spPr>
        <p:txBody>
          <a:bodyPr>
            <a:normAutofit/>
          </a:bodyPr>
          <a:lstStyle/>
          <a:p>
            <a:r>
              <a:rPr lang="en-US" sz="1600" dirty="0">
                <a:solidFill>
                  <a:srgbClr val="FFFFFF"/>
                </a:solidFill>
              </a:rPr>
              <a:t>FROM THE ABOVE ATTACHMENTS ,</a:t>
            </a:r>
          </a:p>
          <a:p>
            <a:r>
              <a:rPr lang="en-US" sz="1600" dirty="0">
                <a:solidFill>
                  <a:srgbClr val="FFFFFF"/>
                </a:solidFill>
              </a:rPr>
              <a:t>So </a:t>
            </a:r>
            <a:r>
              <a:rPr lang="en-US" sz="1600" dirty="0" err="1">
                <a:solidFill>
                  <a:srgbClr val="FFFFFF"/>
                </a:solidFill>
              </a:rPr>
              <a:t>i</a:t>
            </a:r>
            <a:r>
              <a:rPr lang="en-US" sz="1600" dirty="0">
                <a:solidFill>
                  <a:srgbClr val="FFFFFF"/>
                </a:solidFill>
              </a:rPr>
              <a:t> can analysis the customer pattern , that how much they order or rent the </a:t>
            </a:r>
            <a:r>
              <a:rPr lang="en-US" sz="1600" dirty="0" err="1">
                <a:solidFill>
                  <a:srgbClr val="FFFFFF"/>
                </a:solidFill>
              </a:rPr>
              <a:t>dvd</a:t>
            </a:r>
            <a:r>
              <a:rPr lang="en-US" sz="1600" dirty="0">
                <a:solidFill>
                  <a:srgbClr val="FFFFFF"/>
                </a:solidFill>
              </a:rPr>
              <a:t> in a month. </a:t>
            </a:r>
          </a:p>
          <a:p>
            <a:r>
              <a:rPr lang="en-US" sz="1600" dirty="0">
                <a:solidFill>
                  <a:srgbClr val="FFFFFF"/>
                </a:solidFill>
              </a:rPr>
              <a:t>there are only repeated customers so how much they rent in a month, we can analysis this with the data.</a:t>
            </a:r>
          </a:p>
          <a:p>
            <a:endParaRPr lang="en-US" sz="1600" dirty="0">
              <a:solidFill>
                <a:srgbClr val="FFFFFF"/>
              </a:solidFill>
            </a:endParaRPr>
          </a:p>
        </p:txBody>
      </p:sp>
    </p:spTree>
    <p:extLst>
      <p:ext uri="{BB962C8B-B14F-4D97-AF65-F5344CB8AC3E}">
        <p14:creationId xmlns:p14="http://schemas.microsoft.com/office/powerpoint/2010/main" val="100178803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44CB-8F34-6B5B-8D5F-6AF69E97894C}"/>
              </a:ext>
            </a:extLst>
          </p:cNvPr>
          <p:cNvSpPr>
            <a:spLocks noGrp="1"/>
          </p:cNvSpPr>
          <p:nvPr>
            <p:ph type="title"/>
          </p:nvPr>
        </p:nvSpPr>
        <p:spPr>
          <a:xfrm>
            <a:off x="643467" y="643467"/>
            <a:ext cx="3361498" cy="1267810"/>
          </a:xfrm>
        </p:spPr>
        <p:txBody>
          <a:bodyPr anchor="b">
            <a:normAutofit/>
          </a:bodyPr>
          <a:lstStyle/>
          <a:p>
            <a:pPr algn="l"/>
            <a:r>
              <a:rPr lang="en-US" sz="2000" dirty="0">
                <a:solidFill>
                  <a:srgbClr val="C00000"/>
                </a:solidFill>
              </a:rPr>
              <a:t>2. Which films have the highest rental rates and are most in demand?</a:t>
            </a:r>
          </a:p>
        </p:txBody>
      </p:sp>
      <p:sp>
        <p:nvSpPr>
          <p:cNvPr id="8" name="Content Placeholder 7">
            <a:extLst>
              <a:ext uri="{FF2B5EF4-FFF2-40B4-BE49-F238E27FC236}">
                <a16:creationId xmlns:a16="http://schemas.microsoft.com/office/drawing/2014/main" id="{253222D1-7959-CDF0-753F-70C3D0A4B51A}"/>
              </a:ext>
            </a:extLst>
          </p:cNvPr>
          <p:cNvSpPr>
            <a:spLocks noGrp="1"/>
          </p:cNvSpPr>
          <p:nvPr>
            <p:ph idx="1"/>
          </p:nvPr>
        </p:nvSpPr>
        <p:spPr>
          <a:xfrm>
            <a:off x="643467" y="2096063"/>
            <a:ext cx="3361498" cy="4028512"/>
          </a:xfrm>
        </p:spPr>
        <p:txBody>
          <a:bodyPr>
            <a:normAutofit/>
          </a:bodyPr>
          <a:lstStyle/>
          <a:p>
            <a:r>
              <a:rPr lang="en-US" sz="1400" dirty="0"/>
              <a:t>HERE WE Find rental count </a:t>
            </a:r>
            <a:r>
              <a:rPr lang="en-US" sz="1400" dirty="0" err="1"/>
              <a:t>accordings</a:t>
            </a:r>
            <a:r>
              <a:rPr lang="en-US" sz="1400" dirty="0"/>
              <a:t> to rental counts </a:t>
            </a:r>
          </a:p>
          <a:p>
            <a:r>
              <a:rPr lang="en-US" sz="1400" dirty="0"/>
              <a:t>For this data is extracted from </a:t>
            </a:r>
            <a:r>
              <a:rPr lang="en-US" sz="1400" dirty="0" err="1"/>
              <a:t>sql</a:t>
            </a:r>
            <a:r>
              <a:rPr lang="en-US" sz="1400" dirty="0"/>
              <a:t> query and with the use of join , tables are joined together for </a:t>
            </a:r>
            <a:r>
              <a:rPr lang="en-US" sz="1400" dirty="0" err="1"/>
              <a:t>ectraction</a:t>
            </a:r>
            <a:r>
              <a:rPr lang="en-US" sz="1400" dirty="0"/>
              <a:t> of the data and building relationships.</a:t>
            </a:r>
          </a:p>
          <a:p>
            <a:r>
              <a:rPr lang="en-US" sz="1400" dirty="0"/>
              <a:t>Also built a Chart for understandings the relationship in explained manner.</a:t>
            </a:r>
          </a:p>
          <a:p>
            <a:r>
              <a:rPr lang="en-US" sz="1400" dirty="0"/>
              <a:t>Conclusion- we have rental count of each title and hence we can</a:t>
            </a:r>
          </a:p>
          <a:p>
            <a:endParaRPr lang="en-US" sz="1400" dirty="0"/>
          </a:p>
        </p:txBody>
      </p:sp>
      <p:sp>
        <p:nvSpPr>
          <p:cNvPr id="11" name="Rectangle 10">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graph&#10;&#10;Description automatically generated">
            <a:extLst>
              <a:ext uri="{FF2B5EF4-FFF2-40B4-BE49-F238E27FC236}">
                <a16:creationId xmlns:a16="http://schemas.microsoft.com/office/drawing/2014/main" id="{FA4BAE3F-355D-0563-53D6-A425BD2C90D6}"/>
              </a:ext>
            </a:extLst>
          </p:cNvPr>
          <p:cNvPicPr>
            <a:picLocks noChangeAspect="1"/>
          </p:cNvPicPr>
          <p:nvPr/>
        </p:nvPicPr>
        <p:blipFill>
          <a:blip r:embed="rId3"/>
          <a:stretch>
            <a:fillRect/>
          </a:stretch>
        </p:blipFill>
        <p:spPr>
          <a:xfrm>
            <a:off x="4823972" y="799816"/>
            <a:ext cx="6630895" cy="5258366"/>
          </a:xfrm>
          <a:prstGeom prst="rect">
            <a:avLst/>
          </a:prstGeom>
        </p:spPr>
      </p:pic>
    </p:spTree>
    <p:extLst>
      <p:ext uri="{BB962C8B-B14F-4D97-AF65-F5344CB8AC3E}">
        <p14:creationId xmlns:p14="http://schemas.microsoft.com/office/powerpoint/2010/main" val="85295533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45F9-14D0-61CD-D1C3-555BA21F81B8}"/>
              </a:ext>
            </a:extLst>
          </p:cNvPr>
          <p:cNvSpPr>
            <a:spLocks noGrp="1"/>
          </p:cNvSpPr>
          <p:nvPr>
            <p:ph type="title"/>
          </p:nvPr>
        </p:nvSpPr>
        <p:spPr/>
        <p:txBody>
          <a:bodyPr>
            <a:normAutofit fontScale="90000"/>
          </a:bodyPr>
          <a:lstStyle/>
          <a:p>
            <a:r>
              <a:rPr lang="en-US" dirty="0">
                <a:solidFill>
                  <a:srgbClr val="C00000"/>
                </a:solidFill>
              </a:rPr>
              <a:t>3. Are there correlations between staff performance and customer satisfaction?</a:t>
            </a:r>
          </a:p>
        </p:txBody>
      </p:sp>
      <p:pic>
        <p:nvPicPr>
          <p:cNvPr id="4" name="Content Placeholder 3" descr="A blue rectangle with white text&#10;&#10;Description automatically generated">
            <a:extLst>
              <a:ext uri="{FF2B5EF4-FFF2-40B4-BE49-F238E27FC236}">
                <a16:creationId xmlns:a16="http://schemas.microsoft.com/office/drawing/2014/main" id="{8C0E848B-26CB-9563-3FAC-D795030C3E8E}"/>
              </a:ext>
            </a:extLst>
          </p:cNvPr>
          <p:cNvPicPr>
            <a:picLocks noGrp="1" noChangeAspect="1"/>
          </p:cNvPicPr>
          <p:nvPr>
            <p:ph idx="1"/>
          </p:nvPr>
        </p:nvPicPr>
        <p:blipFill>
          <a:blip r:embed="rId2"/>
          <a:stretch>
            <a:fillRect/>
          </a:stretch>
        </p:blipFill>
        <p:spPr>
          <a:xfrm>
            <a:off x="1536969" y="2402732"/>
            <a:ext cx="9572017" cy="3531139"/>
          </a:xfrm>
          <a:prstGeom prst="rect">
            <a:avLst/>
          </a:prstGeom>
        </p:spPr>
      </p:pic>
    </p:spTree>
    <p:extLst>
      <p:ext uri="{BB962C8B-B14F-4D97-AF65-F5344CB8AC3E}">
        <p14:creationId xmlns:p14="http://schemas.microsoft.com/office/powerpoint/2010/main" val="240465834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A3C0-DCE5-C15D-076D-B882FE63F1A9}"/>
              </a:ext>
            </a:extLst>
          </p:cNvPr>
          <p:cNvSpPr>
            <a:spLocks noGrp="1"/>
          </p:cNvSpPr>
          <p:nvPr>
            <p:ph type="title"/>
          </p:nvPr>
        </p:nvSpPr>
        <p:spPr/>
        <p:txBody>
          <a:bodyPr>
            <a:normAutofit fontScale="90000"/>
          </a:bodyPr>
          <a:lstStyle/>
          <a:p>
            <a:r>
              <a:rPr lang="en-US" dirty="0">
                <a:solidFill>
                  <a:srgbClr val="C00000"/>
                </a:solidFill>
              </a:rPr>
              <a:t>4. Are there seasonal trends in customer behavior across different locations?</a:t>
            </a:r>
          </a:p>
        </p:txBody>
      </p:sp>
      <p:sp>
        <p:nvSpPr>
          <p:cNvPr id="5" name="Text Placeholder 4">
            <a:extLst>
              <a:ext uri="{FF2B5EF4-FFF2-40B4-BE49-F238E27FC236}">
                <a16:creationId xmlns:a16="http://schemas.microsoft.com/office/drawing/2014/main" id="{B548F88B-805F-A634-19EB-8ADEA9128E73}"/>
              </a:ext>
            </a:extLst>
          </p:cNvPr>
          <p:cNvSpPr>
            <a:spLocks noGrp="1"/>
          </p:cNvSpPr>
          <p:nvPr>
            <p:ph type="body" idx="1"/>
          </p:nvPr>
        </p:nvSpPr>
        <p:spPr/>
        <p:txBody>
          <a:bodyPr>
            <a:normAutofit fontScale="70000" lnSpcReduction="20000"/>
          </a:bodyPr>
          <a:lstStyle/>
          <a:p>
            <a:r>
              <a:rPr lang="en-US" dirty="0"/>
              <a:t>Here extraction of year month and total revenue from the table payment. Chart is also created here to understand the vision. </a:t>
            </a:r>
          </a:p>
        </p:txBody>
      </p:sp>
      <p:sp>
        <p:nvSpPr>
          <p:cNvPr id="6" name="Content Placeholder 5">
            <a:extLst>
              <a:ext uri="{FF2B5EF4-FFF2-40B4-BE49-F238E27FC236}">
                <a16:creationId xmlns:a16="http://schemas.microsoft.com/office/drawing/2014/main" id="{12DC523E-09C3-429E-B1BE-59233EC2AA2D}"/>
              </a:ext>
            </a:extLst>
          </p:cNvPr>
          <p:cNvSpPr>
            <a:spLocks noGrp="1"/>
          </p:cNvSpPr>
          <p:nvPr>
            <p:ph sz="half" idx="2"/>
          </p:nvPr>
        </p:nvSpPr>
        <p:spPr/>
        <p:txBody>
          <a:bodyPr/>
          <a:lstStyle/>
          <a:p>
            <a:endParaRPr lang="en-US"/>
          </a:p>
        </p:txBody>
      </p:sp>
      <p:sp>
        <p:nvSpPr>
          <p:cNvPr id="7" name="Text Placeholder 6">
            <a:extLst>
              <a:ext uri="{FF2B5EF4-FFF2-40B4-BE49-F238E27FC236}">
                <a16:creationId xmlns:a16="http://schemas.microsoft.com/office/drawing/2014/main" id="{FB67554A-D841-6892-4785-D5546D418916}"/>
              </a:ext>
            </a:extLst>
          </p:cNvPr>
          <p:cNvSpPr>
            <a:spLocks noGrp="1"/>
          </p:cNvSpPr>
          <p:nvPr>
            <p:ph type="body" sz="quarter" idx="3"/>
          </p:nvPr>
        </p:nvSpPr>
        <p:spPr>
          <a:xfrm>
            <a:off x="6402003" y="2088320"/>
            <a:ext cx="4865554" cy="1064374"/>
          </a:xfrm>
        </p:spPr>
        <p:txBody>
          <a:bodyPr>
            <a:normAutofit fontScale="70000" lnSpcReduction="20000"/>
          </a:bodyPr>
          <a:lstStyle/>
          <a:p>
            <a:r>
              <a:rPr lang="en-US" dirty="0"/>
              <a:t>With the </a:t>
            </a:r>
            <a:r>
              <a:rPr lang="en-US" dirty="0" err="1"/>
              <a:t>sql</a:t>
            </a:r>
            <a:r>
              <a:rPr lang="en-US" dirty="0"/>
              <a:t> </a:t>
            </a:r>
            <a:r>
              <a:rPr lang="en-US" dirty="0" err="1"/>
              <a:t>quaries</a:t>
            </a:r>
            <a:r>
              <a:rPr lang="en-US" dirty="0"/>
              <a:t> we can extract the relevant data.</a:t>
            </a:r>
          </a:p>
        </p:txBody>
      </p:sp>
      <p:pic>
        <p:nvPicPr>
          <p:cNvPr id="4" name="Picture 3" descr="A screenshot of a graph&#10;&#10;Description automatically generated">
            <a:extLst>
              <a:ext uri="{FF2B5EF4-FFF2-40B4-BE49-F238E27FC236}">
                <a16:creationId xmlns:a16="http://schemas.microsoft.com/office/drawing/2014/main" id="{F21AC3BB-FA7F-653A-8535-BDE0DE4EFB40}"/>
              </a:ext>
            </a:extLst>
          </p:cNvPr>
          <p:cNvPicPr>
            <a:picLocks noChangeAspect="1"/>
          </p:cNvPicPr>
          <p:nvPr/>
        </p:nvPicPr>
        <p:blipFill>
          <a:blip r:embed="rId2"/>
          <a:stretch>
            <a:fillRect/>
          </a:stretch>
        </p:blipFill>
        <p:spPr>
          <a:xfrm>
            <a:off x="924442" y="2945907"/>
            <a:ext cx="5171557" cy="3425710"/>
          </a:xfrm>
          <a:prstGeom prst="rect">
            <a:avLst/>
          </a:prstGeom>
        </p:spPr>
      </p:pic>
      <p:pic>
        <p:nvPicPr>
          <p:cNvPr id="9" name="Content Placeholder 8" descr="A screenshot of a computer&#10;&#10;Description automatically generated">
            <a:extLst>
              <a:ext uri="{FF2B5EF4-FFF2-40B4-BE49-F238E27FC236}">
                <a16:creationId xmlns:a16="http://schemas.microsoft.com/office/drawing/2014/main" id="{C41B7F95-1F2F-DA1F-2D32-D860B83D2988}"/>
              </a:ext>
            </a:extLst>
          </p:cNvPr>
          <p:cNvPicPr>
            <a:picLocks noGrp="1" noChangeAspect="1"/>
          </p:cNvPicPr>
          <p:nvPr>
            <p:ph sz="quarter" idx="4"/>
          </p:nvPr>
        </p:nvPicPr>
        <p:blipFill>
          <a:blip r:embed="rId3"/>
          <a:stretch>
            <a:fillRect/>
          </a:stretch>
        </p:blipFill>
        <p:spPr>
          <a:xfrm>
            <a:off x="6267615" y="3152694"/>
            <a:ext cx="5261776" cy="3218923"/>
          </a:xfrm>
          <a:prstGeom prst="rect">
            <a:avLst/>
          </a:prstGeom>
        </p:spPr>
      </p:pic>
    </p:spTree>
    <p:extLst>
      <p:ext uri="{BB962C8B-B14F-4D97-AF65-F5344CB8AC3E}">
        <p14:creationId xmlns:p14="http://schemas.microsoft.com/office/powerpoint/2010/main" val="173328953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3643A7-05DE-6778-265E-BAB4CE4BED83}"/>
              </a:ext>
            </a:extLst>
          </p:cNvPr>
          <p:cNvSpPr>
            <a:spLocks noGrp="1"/>
          </p:cNvSpPr>
          <p:nvPr>
            <p:ph type="title"/>
          </p:nvPr>
        </p:nvSpPr>
        <p:spPr>
          <a:xfrm>
            <a:off x="643467" y="643467"/>
            <a:ext cx="3361498" cy="1267810"/>
          </a:xfrm>
        </p:spPr>
        <p:txBody>
          <a:bodyPr anchor="b">
            <a:normAutofit/>
          </a:bodyPr>
          <a:lstStyle/>
          <a:p>
            <a:pPr algn="l"/>
            <a:r>
              <a:rPr lang="en-US" sz="2400"/>
              <a:t>Continued…</a:t>
            </a:r>
          </a:p>
        </p:txBody>
      </p:sp>
      <p:sp>
        <p:nvSpPr>
          <p:cNvPr id="8" name="Content Placeholder 7">
            <a:extLst>
              <a:ext uri="{FF2B5EF4-FFF2-40B4-BE49-F238E27FC236}">
                <a16:creationId xmlns:a16="http://schemas.microsoft.com/office/drawing/2014/main" id="{EFD9DB23-54D3-BFFA-4235-941DEFEE8AAA}"/>
              </a:ext>
            </a:extLst>
          </p:cNvPr>
          <p:cNvSpPr>
            <a:spLocks noGrp="1"/>
          </p:cNvSpPr>
          <p:nvPr>
            <p:ph idx="1"/>
          </p:nvPr>
        </p:nvSpPr>
        <p:spPr>
          <a:xfrm>
            <a:off x="643467" y="2096063"/>
            <a:ext cx="3361498" cy="4028512"/>
          </a:xfrm>
        </p:spPr>
        <p:txBody>
          <a:bodyPr>
            <a:normAutofit/>
          </a:bodyPr>
          <a:lstStyle/>
          <a:p>
            <a:pPr>
              <a:lnSpc>
                <a:spcPct val="110000"/>
              </a:lnSpc>
            </a:pPr>
            <a:r>
              <a:rPr lang="en-US" sz="1400"/>
              <a:t>First , with the help of sql queries extract all the country in regions wise , so that regions and geographical wise data can be understand </a:t>
            </a:r>
          </a:p>
          <a:p>
            <a:pPr>
              <a:lnSpc>
                <a:spcPct val="110000"/>
              </a:lnSpc>
            </a:pPr>
            <a:r>
              <a:rPr lang="en-US" sz="1400"/>
              <a:t>After doing that extract the season according to month </a:t>
            </a:r>
          </a:p>
          <a:p>
            <a:pPr>
              <a:lnSpc>
                <a:spcPct val="110000"/>
              </a:lnSpc>
            </a:pPr>
            <a:r>
              <a:rPr lang="en-US" sz="1400"/>
              <a:t>i.e. month no 5 and 6 are summer / winter and 7 and 8 are autumn / winter according to the hemisphere .</a:t>
            </a:r>
          </a:p>
          <a:p>
            <a:pPr>
              <a:lnSpc>
                <a:spcPct val="110000"/>
              </a:lnSpc>
            </a:pPr>
            <a:r>
              <a:rPr lang="en-US" sz="1400"/>
              <a:t>calculate the  rental count according to the country and season . India is t 1st . as we seen in the table build above . </a:t>
            </a:r>
          </a:p>
          <a:p>
            <a:pPr>
              <a:lnSpc>
                <a:spcPct val="110000"/>
              </a:lnSpc>
            </a:pPr>
            <a:endParaRPr lang="en-US" sz="1400"/>
          </a:p>
        </p:txBody>
      </p:sp>
      <p:sp>
        <p:nvSpPr>
          <p:cNvPr id="14" name="Rectangle 13">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FFBAF53-A864-3614-4B1D-6A33A4E8D448}"/>
              </a:ext>
            </a:extLst>
          </p:cNvPr>
          <p:cNvPicPr>
            <a:picLocks noChangeAspect="1"/>
          </p:cNvPicPr>
          <p:nvPr/>
        </p:nvPicPr>
        <p:blipFill>
          <a:blip r:embed="rId3"/>
          <a:stretch>
            <a:fillRect/>
          </a:stretch>
        </p:blipFill>
        <p:spPr>
          <a:xfrm>
            <a:off x="4823972" y="799816"/>
            <a:ext cx="6630895" cy="5324759"/>
          </a:xfrm>
          <a:prstGeom prst="rect">
            <a:avLst/>
          </a:prstGeom>
        </p:spPr>
      </p:pic>
    </p:spTree>
    <p:extLst>
      <p:ext uri="{BB962C8B-B14F-4D97-AF65-F5344CB8AC3E}">
        <p14:creationId xmlns:p14="http://schemas.microsoft.com/office/powerpoint/2010/main" val="355784976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1A43A-2920-CD7E-4530-A12E1E8217BC}"/>
              </a:ext>
            </a:extLst>
          </p:cNvPr>
          <p:cNvSpPr>
            <a:spLocks noGrp="1"/>
          </p:cNvSpPr>
          <p:nvPr>
            <p:ph type="title"/>
          </p:nvPr>
        </p:nvSpPr>
        <p:spPr>
          <a:xfrm>
            <a:off x="8499854" y="643467"/>
            <a:ext cx="2767702" cy="997640"/>
          </a:xfrm>
        </p:spPr>
        <p:txBody>
          <a:bodyPr anchor="b">
            <a:normAutofit/>
          </a:bodyPr>
          <a:lstStyle/>
          <a:p>
            <a:pPr algn="l"/>
            <a:r>
              <a:rPr lang="en-US" sz="1600"/>
              <a:t>Continued….</a:t>
            </a:r>
          </a:p>
        </p:txBody>
      </p:sp>
      <p:pic>
        <p:nvPicPr>
          <p:cNvPr id="4" name="Content Placeholder 3">
            <a:extLst>
              <a:ext uri="{FF2B5EF4-FFF2-40B4-BE49-F238E27FC236}">
                <a16:creationId xmlns:a16="http://schemas.microsoft.com/office/drawing/2014/main" id="{BC946C01-6806-5B9A-8696-6C56D8336180}"/>
              </a:ext>
            </a:extLst>
          </p:cNvPr>
          <p:cNvPicPr>
            <a:picLocks noChangeAspect="1"/>
          </p:cNvPicPr>
          <p:nvPr/>
        </p:nvPicPr>
        <p:blipFill>
          <a:blip r:embed="rId3"/>
          <a:stretch>
            <a:fillRect/>
          </a:stretch>
        </p:blipFill>
        <p:spPr>
          <a:xfrm>
            <a:off x="155643" y="486383"/>
            <a:ext cx="8229600" cy="5992238"/>
          </a:xfrm>
          <a:prstGeom prst="rect">
            <a:avLst/>
          </a:prstGeom>
        </p:spPr>
      </p:pic>
      <p:sp>
        <p:nvSpPr>
          <p:cNvPr id="15" name="Content Placeholder 7">
            <a:extLst>
              <a:ext uri="{FF2B5EF4-FFF2-40B4-BE49-F238E27FC236}">
                <a16:creationId xmlns:a16="http://schemas.microsoft.com/office/drawing/2014/main" id="{C97C4D1A-6296-6E67-434B-C50A6CC7CAD7}"/>
              </a:ext>
            </a:extLst>
          </p:cNvPr>
          <p:cNvSpPr>
            <a:spLocks noGrp="1"/>
          </p:cNvSpPr>
          <p:nvPr>
            <p:ph idx="1"/>
          </p:nvPr>
        </p:nvSpPr>
        <p:spPr>
          <a:xfrm>
            <a:off x="8499855" y="1641108"/>
            <a:ext cx="2767702" cy="4573426"/>
          </a:xfrm>
        </p:spPr>
        <p:txBody>
          <a:bodyPr anchor="ctr">
            <a:normAutofit/>
          </a:bodyPr>
          <a:lstStyle/>
          <a:p>
            <a:r>
              <a:rPr lang="en-US" sz="1200" dirty="0"/>
              <a:t>From above results we have list of data of country , regions and rental counts.</a:t>
            </a:r>
          </a:p>
          <a:p>
            <a:r>
              <a:rPr lang="en-US" sz="1200" dirty="0"/>
              <a:t>Built pivot table with this table and also create  chart to understand the  rental count according to country and regions </a:t>
            </a:r>
          </a:p>
          <a:p>
            <a:endParaRPr lang="en-US" sz="1200" dirty="0"/>
          </a:p>
        </p:txBody>
      </p:sp>
    </p:spTree>
    <p:extLst>
      <p:ext uri="{BB962C8B-B14F-4D97-AF65-F5344CB8AC3E}">
        <p14:creationId xmlns:p14="http://schemas.microsoft.com/office/powerpoint/2010/main" val="18974706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6212-672C-E16E-2D57-7A3294AF4A7A}"/>
              </a:ext>
            </a:extLst>
          </p:cNvPr>
          <p:cNvSpPr>
            <a:spLocks noGrp="1"/>
          </p:cNvSpPr>
          <p:nvPr>
            <p:ph type="title"/>
          </p:nvPr>
        </p:nvSpPr>
        <p:spPr>
          <a:xfrm>
            <a:off x="7892142" y="609600"/>
            <a:ext cx="3375413" cy="1326321"/>
          </a:xfrm>
        </p:spPr>
        <p:txBody>
          <a:bodyPr>
            <a:normAutofit/>
          </a:bodyPr>
          <a:lstStyle/>
          <a:p>
            <a:pPr algn="l"/>
            <a:r>
              <a:rPr lang="en-US" sz="1800" dirty="0">
                <a:solidFill>
                  <a:srgbClr val="C00000"/>
                </a:solidFill>
              </a:rPr>
              <a:t>5. Are certain language films more popular among specific customer segments?</a:t>
            </a:r>
          </a:p>
        </p:txBody>
      </p:sp>
      <p:sp>
        <p:nvSpPr>
          <p:cNvPr id="11" name="Rectangle 10">
            <a:extLst>
              <a:ext uri="{FF2B5EF4-FFF2-40B4-BE49-F238E27FC236}">
                <a16:creationId xmlns:a16="http://schemas.microsoft.com/office/drawing/2014/main" id="{5DE7B202-C50B-4900-B66E-4405273C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4048C596-9851-E868-BA53-3A2EF8A9E5B7}"/>
              </a:ext>
            </a:extLst>
          </p:cNvPr>
          <p:cNvPicPr>
            <a:picLocks noChangeAspect="1"/>
          </p:cNvPicPr>
          <p:nvPr/>
        </p:nvPicPr>
        <p:blipFill rotWithShape="1">
          <a:blip r:embed="rId3"/>
          <a:srcRect l="12769" r="18728" b="-2"/>
          <a:stretch/>
        </p:blipFill>
        <p:spPr>
          <a:xfrm>
            <a:off x="817654" y="799816"/>
            <a:ext cx="6630896" cy="5258367"/>
          </a:xfrm>
          <a:prstGeom prst="rect">
            <a:avLst/>
          </a:prstGeom>
        </p:spPr>
      </p:pic>
      <p:sp>
        <p:nvSpPr>
          <p:cNvPr id="13" name="Rectangle 12">
            <a:extLst>
              <a:ext uri="{FF2B5EF4-FFF2-40B4-BE49-F238E27FC236}">
                <a16:creationId xmlns:a16="http://schemas.microsoft.com/office/drawing/2014/main" id="{8F7C81A9-037D-4D51-AB3A-FC9786B32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CB3A3DE-15A2-AA23-1F66-44846458FA95}"/>
              </a:ext>
            </a:extLst>
          </p:cNvPr>
          <p:cNvSpPr>
            <a:spLocks noGrp="1"/>
          </p:cNvSpPr>
          <p:nvPr>
            <p:ph idx="1"/>
          </p:nvPr>
        </p:nvSpPr>
        <p:spPr>
          <a:xfrm>
            <a:off x="7859487" y="2096064"/>
            <a:ext cx="3408070" cy="3695136"/>
          </a:xfrm>
        </p:spPr>
        <p:txBody>
          <a:bodyPr>
            <a:normAutofit/>
          </a:bodyPr>
          <a:lstStyle/>
          <a:p>
            <a:r>
              <a:rPr lang="en-US" sz="1600" dirty="0"/>
              <a:t> there is only one language i.e. English language is available in </a:t>
            </a:r>
          </a:p>
          <a:p>
            <a:r>
              <a:rPr lang="en-US" sz="1600" dirty="0"/>
              <a:t>language id, so we cannot extract the above result.</a:t>
            </a:r>
          </a:p>
          <a:p>
            <a:r>
              <a:rPr lang="en-US" sz="1600" b="1" dirty="0">
                <a:solidFill>
                  <a:srgbClr val="C00000"/>
                </a:solidFill>
              </a:rPr>
              <a:t>Conclusion-</a:t>
            </a:r>
            <a:r>
              <a:rPr lang="en-US" sz="1600" dirty="0"/>
              <a:t>only English language id is in the data so that we can not give the overall analysis on the basis of language.</a:t>
            </a:r>
          </a:p>
          <a:p>
            <a:endParaRPr lang="en-US" sz="1600" dirty="0"/>
          </a:p>
        </p:txBody>
      </p:sp>
    </p:spTree>
    <p:extLst>
      <p:ext uri="{BB962C8B-B14F-4D97-AF65-F5344CB8AC3E}">
        <p14:creationId xmlns:p14="http://schemas.microsoft.com/office/powerpoint/2010/main" val="11294922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4A67-629E-8972-B300-A41F7C365A28}"/>
              </a:ext>
            </a:extLst>
          </p:cNvPr>
          <p:cNvSpPr>
            <a:spLocks noGrp="1"/>
          </p:cNvSpPr>
          <p:nvPr>
            <p:ph type="title"/>
          </p:nvPr>
        </p:nvSpPr>
        <p:spPr>
          <a:xfrm>
            <a:off x="913795" y="326004"/>
            <a:ext cx="10353761" cy="492980"/>
          </a:xfrm>
        </p:spPr>
        <p:txBody>
          <a:bodyPr>
            <a:normAutofit fontScale="90000"/>
          </a:bodyPr>
          <a:lstStyle/>
          <a:p>
            <a:r>
              <a:rPr lang="en-US" dirty="0"/>
              <a:t>process</a:t>
            </a:r>
          </a:p>
        </p:txBody>
      </p:sp>
      <p:sp>
        <p:nvSpPr>
          <p:cNvPr id="3" name="Content Placeholder 2">
            <a:extLst>
              <a:ext uri="{FF2B5EF4-FFF2-40B4-BE49-F238E27FC236}">
                <a16:creationId xmlns:a16="http://schemas.microsoft.com/office/drawing/2014/main" id="{B2A82DD9-CC72-2218-94F2-F0F5A8F75E66}"/>
              </a:ext>
            </a:extLst>
          </p:cNvPr>
          <p:cNvSpPr>
            <a:spLocks noGrp="1"/>
          </p:cNvSpPr>
          <p:nvPr>
            <p:ph idx="1"/>
          </p:nvPr>
        </p:nvSpPr>
        <p:spPr>
          <a:xfrm>
            <a:off x="913795" y="922351"/>
            <a:ext cx="10353762" cy="5609645"/>
          </a:xfrm>
        </p:spPr>
        <p:txBody>
          <a:bodyPr>
            <a:normAutofit fontScale="92500" lnSpcReduction="20000"/>
          </a:bodyPr>
          <a:lstStyle/>
          <a:p>
            <a:r>
              <a:rPr lang="en-US" dirty="0"/>
              <a:t>1.</a:t>
            </a:r>
            <a:r>
              <a:rPr lang="en-US" dirty="0">
                <a:solidFill>
                  <a:schemeClr val="tx2">
                    <a:lumMod val="75000"/>
                  </a:schemeClr>
                </a:solidFill>
              </a:rPr>
              <a:t>Data acquisition from </a:t>
            </a:r>
            <a:r>
              <a:rPr lang="en-US" dirty="0" err="1">
                <a:solidFill>
                  <a:schemeClr val="tx2">
                    <a:lumMod val="75000"/>
                  </a:schemeClr>
                </a:solidFill>
              </a:rPr>
              <a:t>Github</a:t>
            </a:r>
            <a:r>
              <a:rPr lang="en-US" dirty="0">
                <a:solidFill>
                  <a:schemeClr val="tx2">
                    <a:lumMod val="75000"/>
                  </a:schemeClr>
                </a:solidFill>
              </a:rPr>
              <a:t>.</a:t>
            </a:r>
          </a:p>
          <a:p>
            <a:pPr marL="0" indent="0">
              <a:buNone/>
            </a:pPr>
            <a:r>
              <a:rPr lang="en-US" dirty="0"/>
              <a:t> Obtained the valuable dataset from </a:t>
            </a:r>
            <a:r>
              <a:rPr lang="en-US" dirty="0" err="1"/>
              <a:t>Github</a:t>
            </a:r>
            <a:r>
              <a:rPr lang="en-US" dirty="0"/>
              <a:t> repository provided by </a:t>
            </a:r>
            <a:r>
              <a:rPr lang="en-US" dirty="0" err="1"/>
              <a:t>Acciojob</a:t>
            </a:r>
            <a:r>
              <a:rPr lang="en-US" dirty="0"/>
              <a:t>. The   dataset contains detailed information of film inventory , actors , customers behaviors. Customers address, country, city , staffs, stores, way of payments .</a:t>
            </a:r>
          </a:p>
          <a:p>
            <a:r>
              <a:rPr lang="en-US" dirty="0"/>
              <a:t>2.</a:t>
            </a:r>
            <a:r>
              <a:rPr lang="en-US" dirty="0">
                <a:solidFill>
                  <a:schemeClr val="tx2">
                    <a:lumMod val="75000"/>
                  </a:schemeClr>
                </a:solidFill>
              </a:rPr>
              <a:t>Tools connections </a:t>
            </a:r>
          </a:p>
          <a:p>
            <a:pPr marL="0" indent="0">
              <a:buNone/>
            </a:pPr>
            <a:r>
              <a:rPr lang="en-US" dirty="0"/>
              <a:t>Building connections between datasets provided in different datasets files ( csv Files) .connections  can be built from excel, &amp; power BI . also data is connected with SQL , from this SQL query we extract different set of data by writing of required SQL queries.</a:t>
            </a:r>
          </a:p>
          <a:p>
            <a:pPr marL="0" indent="0">
              <a:buNone/>
            </a:pPr>
            <a:r>
              <a:rPr lang="en-US" dirty="0"/>
              <a:t>3. </a:t>
            </a:r>
            <a:r>
              <a:rPr lang="en-US" dirty="0">
                <a:solidFill>
                  <a:schemeClr val="tx2">
                    <a:lumMod val="75000"/>
                  </a:schemeClr>
                </a:solidFill>
              </a:rPr>
              <a:t>Data Analysis:</a:t>
            </a:r>
          </a:p>
          <a:p>
            <a:pPr marL="0" indent="0">
              <a:buNone/>
            </a:pPr>
            <a:r>
              <a:rPr lang="en-US" dirty="0"/>
              <a:t>a. Query the database: Use SQL queries to extract the relevant data needed for your analysis. Write queries to retrieve data from different tables, filter data, and perform joins as necessary.</a:t>
            </a:r>
          </a:p>
          <a:p>
            <a:pPr marL="0" indent="0">
              <a:buNone/>
            </a:pPr>
            <a:r>
              <a:rPr lang="en-US" dirty="0"/>
              <a:t>b. Calculate key metrics: Compute the metrics and KPIs that align with our objectives. For instance, calculate rental frequency, film popularity, revenue   per film, employee efficiency, and any other relevant metrics.</a:t>
            </a:r>
          </a:p>
          <a:p>
            <a:pPr marL="0" indent="0">
              <a:buNone/>
            </a:pPr>
            <a:endParaRPr lang="en-US" dirty="0"/>
          </a:p>
          <a:p>
            <a:endParaRPr lang="en-US" dirty="0"/>
          </a:p>
        </p:txBody>
      </p:sp>
    </p:spTree>
    <p:extLst>
      <p:ext uri="{BB962C8B-B14F-4D97-AF65-F5344CB8AC3E}">
        <p14:creationId xmlns:p14="http://schemas.microsoft.com/office/powerpoint/2010/main" val="9402414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6997-64C5-53EB-3EEF-D56DB931D05D}"/>
              </a:ext>
            </a:extLst>
          </p:cNvPr>
          <p:cNvSpPr>
            <a:spLocks noGrp="1"/>
          </p:cNvSpPr>
          <p:nvPr>
            <p:ph type="title"/>
          </p:nvPr>
        </p:nvSpPr>
        <p:spPr>
          <a:xfrm>
            <a:off x="7794308" y="799816"/>
            <a:ext cx="3375413" cy="1326321"/>
          </a:xfrm>
        </p:spPr>
        <p:txBody>
          <a:bodyPr>
            <a:normAutofit/>
          </a:bodyPr>
          <a:lstStyle/>
          <a:p>
            <a:pPr algn="l"/>
            <a:r>
              <a:rPr lang="en-US" sz="2000" dirty="0">
                <a:solidFill>
                  <a:srgbClr val="C00000"/>
                </a:solidFill>
              </a:rPr>
              <a:t>6.	How does customer loyalty impact sales revenue over time?</a:t>
            </a:r>
          </a:p>
        </p:txBody>
      </p:sp>
      <p:sp>
        <p:nvSpPr>
          <p:cNvPr id="11" name="Rectangle 10">
            <a:extLst>
              <a:ext uri="{FF2B5EF4-FFF2-40B4-BE49-F238E27FC236}">
                <a16:creationId xmlns:a16="http://schemas.microsoft.com/office/drawing/2014/main" id="{5DE7B202-C50B-4900-B66E-4405273C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3DA5E39-B37A-D25A-B643-ECACB6B2C8F2}"/>
              </a:ext>
            </a:extLst>
          </p:cNvPr>
          <p:cNvPicPr>
            <a:picLocks noChangeAspect="1"/>
          </p:cNvPicPr>
          <p:nvPr/>
        </p:nvPicPr>
        <p:blipFill rotWithShape="1">
          <a:blip r:embed="rId3"/>
          <a:srcRect r="28298"/>
          <a:stretch/>
        </p:blipFill>
        <p:spPr>
          <a:xfrm>
            <a:off x="752476" y="799816"/>
            <a:ext cx="6696074" cy="5258367"/>
          </a:xfrm>
          <a:prstGeom prst="rect">
            <a:avLst/>
          </a:prstGeom>
        </p:spPr>
      </p:pic>
      <p:sp>
        <p:nvSpPr>
          <p:cNvPr id="13" name="Rectangle 12">
            <a:extLst>
              <a:ext uri="{FF2B5EF4-FFF2-40B4-BE49-F238E27FC236}">
                <a16:creationId xmlns:a16="http://schemas.microsoft.com/office/drawing/2014/main" id="{8F7C81A9-037D-4D51-AB3A-FC9786B32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E6C0BD2-4280-26A7-37AA-E34EB1E81448}"/>
              </a:ext>
            </a:extLst>
          </p:cNvPr>
          <p:cNvSpPr>
            <a:spLocks noGrp="1"/>
          </p:cNvSpPr>
          <p:nvPr>
            <p:ph idx="1"/>
          </p:nvPr>
        </p:nvSpPr>
        <p:spPr>
          <a:xfrm>
            <a:off x="7859487" y="2096064"/>
            <a:ext cx="3408070" cy="1201613"/>
          </a:xfrm>
        </p:spPr>
        <p:txBody>
          <a:bodyPr>
            <a:normAutofit fontScale="47500" lnSpcReduction="20000"/>
          </a:bodyPr>
          <a:lstStyle/>
          <a:p>
            <a:endParaRPr lang="en-US" sz="1600" dirty="0"/>
          </a:p>
          <a:p>
            <a:r>
              <a:rPr lang="en-US" sz="2500" dirty="0">
                <a:solidFill>
                  <a:srgbClr val="C00000"/>
                </a:solidFill>
              </a:rPr>
              <a:t>Conclusion</a:t>
            </a:r>
            <a:r>
              <a:rPr lang="en-US" sz="1600" dirty="0"/>
              <a:t> We can not extract the sales revenue with shows the loyalty of the customer as we seen from the above results </a:t>
            </a:r>
          </a:p>
          <a:p>
            <a:r>
              <a:rPr lang="en-US" sz="1600" dirty="0"/>
              <a:t>For this we have extract year wise ,month wise total amount as sum( payment ) from the payment table</a:t>
            </a:r>
          </a:p>
          <a:p>
            <a:endParaRPr lang="en-US" sz="1600" dirty="0"/>
          </a:p>
        </p:txBody>
      </p:sp>
      <p:pic>
        <p:nvPicPr>
          <p:cNvPr id="5" name="Picture 4">
            <a:extLst>
              <a:ext uri="{FF2B5EF4-FFF2-40B4-BE49-F238E27FC236}">
                <a16:creationId xmlns:a16="http://schemas.microsoft.com/office/drawing/2014/main" id="{6D826B13-77B3-0FD0-8E4C-F048D733AB86}"/>
              </a:ext>
            </a:extLst>
          </p:cNvPr>
          <p:cNvPicPr>
            <a:picLocks noChangeAspect="1"/>
          </p:cNvPicPr>
          <p:nvPr/>
        </p:nvPicPr>
        <p:blipFill>
          <a:blip r:embed="rId4"/>
          <a:stretch>
            <a:fillRect/>
          </a:stretch>
        </p:blipFill>
        <p:spPr>
          <a:xfrm>
            <a:off x="7795876" y="3648634"/>
            <a:ext cx="3779520" cy="2194560"/>
          </a:xfrm>
          <a:prstGeom prst="rect">
            <a:avLst/>
          </a:prstGeom>
        </p:spPr>
      </p:pic>
    </p:spTree>
    <p:extLst>
      <p:ext uri="{BB962C8B-B14F-4D97-AF65-F5344CB8AC3E}">
        <p14:creationId xmlns:p14="http://schemas.microsoft.com/office/powerpoint/2010/main" val="129771201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E06D49-652E-40B9-8116-C86925C5A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28117-40AE-1AFB-0FF0-BA727DD08E37}"/>
              </a:ext>
            </a:extLst>
          </p:cNvPr>
          <p:cNvSpPr>
            <a:spLocks noGrp="1"/>
          </p:cNvSpPr>
          <p:nvPr>
            <p:ph type="title"/>
          </p:nvPr>
        </p:nvSpPr>
        <p:spPr>
          <a:xfrm>
            <a:off x="7104439" y="784294"/>
            <a:ext cx="4478821" cy="3495674"/>
          </a:xfrm>
        </p:spPr>
        <p:txBody>
          <a:bodyPr vert="horz" lIns="91440" tIns="45720" rIns="91440" bIns="45720" rtlCol="0" anchor="b">
            <a:normAutofit/>
          </a:bodyPr>
          <a:lstStyle/>
          <a:p>
            <a:pPr algn="l"/>
            <a:r>
              <a:rPr lang="en-US" sz="3700" dirty="0">
                <a:solidFill>
                  <a:srgbClr val="C00000"/>
                </a:solidFill>
              </a:rPr>
              <a:t>7.	Are certain film categories more popular in specific locations?</a:t>
            </a:r>
          </a:p>
        </p:txBody>
      </p:sp>
      <p:sp>
        <p:nvSpPr>
          <p:cNvPr id="14" name="Rectangle 13">
            <a:extLst>
              <a:ext uri="{FF2B5EF4-FFF2-40B4-BE49-F238E27FC236}">
                <a16:creationId xmlns:a16="http://schemas.microsoft.com/office/drawing/2014/main" id="{589CB8E1-5117-48FA-9F57-70D0A20BA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096" y="488843"/>
            <a:ext cx="3044952" cy="2871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0F8298-AD55-411D-A3C7-7EBEC1EEA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7617" y="484114"/>
            <a:ext cx="3048653" cy="2869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13082131-A980-4D3E-183E-DD37436C6E66}"/>
              </a:ext>
            </a:extLst>
          </p:cNvPr>
          <p:cNvPicPr>
            <a:picLocks noChangeAspect="1"/>
          </p:cNvPicPr>
          <p:nvPr/>
        </p:nvPicPr>
        <p:blipFill>
          <a:blip r:embed="rId3"/>
          <a:stretch>
            <a:fillRect/>
          </a:stretch>
        </p:blipFill>
        <p:spPr>
          <a:xfrm>
            <a:off x="3645140" y="628651"/>
            <a:ext cx="3144765" cy="2731407"/>
          </a:xfrm>
          <a:prstGeom prst="rect">
            <a:avLst/>
          </a:prstGeom>
        </p:spPr>
      </p:pic>
      <p:sp>
        <p:nvSpPr>
          <p:cNvPr id="18" name="Rectangle 17">
            <a:extLst>
              <a:ext uri="{FF2B5EF4-FFF2-40B4-BE49-F238E27FC236}">
                <a16:creationId xmlns:a16="http://schemas.microsoft.com/office/drawing/2014/main" id="{A2A2314C-D159-45AD-B12B-E17231845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48" y="3509434"/>
            <a:ext cx="3044952" cy="2869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Description automatically generated">
            <a:extLst>
              <a:ext uri="{FF2B5EF4-FFF2-40B4-BE49-F238E27FC236}">
                <a16:creationId xmlns:a16="http://schemas.microsoft.com/office/drawing/2014/main" id="{9C638413-337A-DDF4-CF6C-8A865F7C9380}"/>
              </a:ext>
            </a:extLst>
          </p:cNvPr>
          <p:cNvPicPr>
            <a:picLocks noChangeAspect="1"/>
          </p:cNvPicPr>
          <p:nvPr/>
        </p:nvPicPr>
        <p:blipFill>
          <a:blip r:embed="rId4"/>
          <a:stretch>
            <a:fillRect/>
          </a:stretch>
        </p:blipFill>
        <p:spPr>
          <a:xfrm>
            <a:off x="608740" y="3509434"/>
            <a:ext cx="2880360" cy="2859723"/>
          </a:xfrm>
          <a:prstGeom prst="rect">
            <a:avLst/>
          </a:prstGeom>
        </p:spPr>
      </p:pic>
      <p:sp>
        <p:nvSpPr>
          <p:cNvPr id="20" name="Rectangle 19">
            <a:extLst>
              <a:ext uri="{FF2B5EF4-FFF2-40B4-BE49-F238E27FC236}">
                <a16:creationId xmlns:a16="http://schemas.microsoft.com/office/drawing/2014/main" id="{1B384D30-1065-42F5-BB93-9E550BE60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7617" y="3509434"/>
            <a:ext cx="3048653" cy="2869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9C3C0EA-A280-D175-6FCB-A8B31B1038C3}"/>
              </a:ext>
            </a:extLst>
          </p:cNvPr>
          <p:cNvPicPr>
            <a:picLocks noGrp="1" noChangeAspect="1"/>
          </p:cNvPicPr>
          <p:nvPr>
            <p:ph idx="1"/>
          </p:nvPr>
        </p:nvPicPr>
        <p:blipFill>
          <a:blip r:embed="rId5"/>
          <a:stretch>
            <a:fillRect/>
          </a:stretch>
        </p:blipFill>
        <p:spPr>
          <a:xfrm>
            <a:off x="608740" y="628652"/>
            <a:ext cx="2715768" cy="2724644"/>
          </a:xfrm>
          <a:prstGeom prst="rect">
            <a:avLst/>
          </a:prstGeom>
        </p:spPr>
      </p:pic>
      <p:pic>
        <p:nvPicPr>
          <p:cNvPr id="8" name="Picture 7" descr="A graph on a graph&#10;&#10;Description automatically generated">
            <a:extLst>
              <a:ext uri="{FF2B5EF4-FFF2-40B4-BE49-F238E27FC236}">
                <a16:creationId xmlns:a16="http://schemas.microsoft.com/office/drawing/2014/main" id="{09B63B46-57DA-20AF-0512-369A1C33EF40}"/>
              </a:ext>
            </a:extLst>
          </p:cNvPr>
          <p:cNvPicPr>
            <a:picLocks noChangeAspect="1"/>
          </p:cNvPicPr>
          <p:nvPr/>
        </p:nvPicPr>
        <p:blipFill>
          <a:blip r:embed="rId6"/>
          <a:stretch>
            <a:fillRect/>
          </a:stretch>
        </p:blipFill>
        <p:spPr>
          <a:xfrm>
            <a:off x="3667617" y="3684427"/>
            <a:ext cx="2960243" cy="2684730"/>
          </a:xfrm>
          <a:prstGeom prst="rect">
            <a:avLst/>
          </a:prstGeom>
        </p:spPr>
      </p:pic>
    </p:spTree>
    <p:extLst>
      <p:ext uri="{BB962C8B-B14F-4D97-AF65-F5344CB8AC3E}">
        <p14:creationId xmlns:p14="http://schemas.microsoft.com/office/powerpoint/2010/main" val="36696511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9D0D-1D9B-F22D-E3BF-60903ABB36C4}"/>
              </a:ext>
            </a:extLst>
          </p:cNvPr>
          <p:cNvSpPr>
            <a:spLocks noGrp="1"/>
          </p:cNvSpPr>
          <p:nvPr>
            <p:ph type="title"/>
          </p:nvPr>
        </p:nvSpPr>
        <p:spPr>
          <a:xfrm>
            <a:off x="4927472" y="609600"/>
            <a:ext cx="6340084" cy="1326321"/>
          </a:xfrm>
        </p:spPr>
        <p:txBody>
          <a:bodyPr>
            <a:normAutofit/>
          </a:bodyPr>
          <a:lstStyle/>
          <a:p>
            <a:r>
              <a:rPr lang="en-US" sz="2400" dirty="0">
                <a:solidFill>
                  <a:srgbClr val="C00000"/>
                </a:solidFill>
              </a:rPr>
              <a:t>8.	How does the availability and knowledge of staff affect customer ratings?</a:t>
            </a:r>
          </a:p>
        </p:txBody>
      </p:sp>
      <p:sp>
        <p:nvSpPr>
          <p:cNvPr id="24" name="Rectangle 23">
            <a:extLst>
              <a:ext uri="{FF2B5EF4-FFF2-40B4-BE49-F238E27FC236}">
                <a16:creationId xmlns:a16="http://schemas.microsoft.com/office/drawing/2014/main" id="{F53F218C-D376-40A2-8215-DC5A53861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8A5FC6A7-418D-BC21-9F66-625CAA262D01}"/>
              </a:ext>
            </a:extLst>
          </p:cNvPr>
          <p:cNvPicPr>
            <a:picLocks noChangeAspect="1"/>
          </p:cNvPicPr>
          <p:nvPr/>
        </p:nvPicPr>
        <p:blipFill>
          <a:blip r:embed="rId3"/>
          <a:stretch>
            <a:fillRect/>
          </a:stretch>
        </p:blipFill>
        <p:spPr>
          <a:xfrm>
            <a:off x="902043" y="3026002"/>
            <a:ext cx="3512491" cy="3027192"/>
          </a:xfrm>
          <a:prstGeom prst="rect">
            <a:avLst/>
          </a:prstGeom>
        </p:spPr>
      </p:pic>
      <p:sp>
        <p:nvSpPr>
          <p:cNvPr id="25" name="Rectangle 24">
            <a:extLst>
              <a:ext uri="{FF2B5EF4-FFF2-40B4-BE49-F238E27FC236}">
                <a16:creationId xmlns:a16="http://schemas.microsoft.com/office/drawing/2014/main" id="{3AE5CF73-3769-4377-8DFC-C1463DDDE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271D51C8-9770-4F55-DE33-EC6E84664A49}"/>
              </a:ext>
            </a:extLst>
          </p:cNvPr>
          <p:cNvPicPr>
            <a:picLocks noChangeAspect="1"/>
          </p:cNvPicPr>
          <p:nvPr/>
        </p:nvPicPr>
        <p:blipFill>
          <a:blip r:embed="rId4"/>
          <a:stretch>
            <a:fillRect/>
          </a:stretch>
        </p:blipFill>
        <p:spPr>
          <a:xfrm>
            <a:off x="924444" y="1072125"/>
            <a:ext cx="3512491" cy="1882496"/>
          </a:xfrm>
          <a:prstGeom prst="rect">
            <a:avLst/>
          </a:prstGeom>
        </p:spPr>
      </p:pic>
      <p:sp>
        <p:nvSpPr>
          <p:cNvPr id="26" name="Content Placeholder 8">
            <a:extLst>
              <a:ext uri="{FF2B5EF4-FFF2-40B4-BE49-F238E27FC236}">
                <a16:creationId xmlns:a16="http://schemas.microsoft.com/office/drawing/2014/main" id="{1BCACB8B-4B3F-8D25-412C-46F8788124C5}"/>
              </a:ext>
            </a:extLst>
          </p:cNvPr>
          <p:cNvSpPr>
            <a:spLocks noGrp="1"/>
          </p:cNvSpPr>
          <p:nvPr>
            <p:ph idx="1"/>
          </p:nvPr>
        </p:nvSpPr>
        <p:spPr>
          <a:xfrm>
            <a:off x="4927471" y="2096063"/>
            <a:ext cx="6340085" cy="3957131"/>
          </a:xfrm>
        </p:spPr>
        <p:txBody>
          <a:bodyPr>
            <a:normAutofit/>
          </a:bodyPr>
          <a:lstStyle/>
          <a:p>
            <a:pPr marL="457200" marR="0">
              <a:lnSpc>
                <a:spcPct val="115000"/>
              </a:lnSpc>
              <a:spcBef>
                <a:spcPts val="0"/>
              </a:spcBef>
              <a:spcAft>
                <a:spcPts val="0"/>
              </a:spcAft>
            </a:pPr>
            <a:r>
              <a:rPr lang="en-US" b="1" kern="100" dirty="0">
                <a:effectLst/>
                <a:latin typeface="Calibri" panose="020F0502020204030204" pitchFamily="34" charset="0"/>
                <a:ea typeface="Calibri" panose="020F0502020204030204" pitchFamily="34" charset="0"/>
                <a:cs typeface="Mangal" panose="02040503050203030202" pitchFamily="18" charset="0"/>
              </a:rPr>
              <a:t>Built a problem statements , count of inventory id according to the store wise and rating wise?</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pPr marL="457200" marR="0">
              <a:lnSpc>
                <a:spcPct val="115000"/>
              </a:lnSpc>
              <a:spcBef>
                <a:spcPts val="0"/>
              </a:spcBef>
              <a:spcAft>
                <a:spcPts val="1000"/>
              </a:spcAft>
            </a:pPr>
            <a:r>
              <a:rPr lang="en-US" b="1" kern="100" dirty="0">
                <a:effectLst/>
                <a:latin typeface="Calibri" panose="020F0502020204030204" pitchFamily="34" charset="0"/>
                <a:ea typeface="Calibri" panose="020F0502020204030204" pitchFamily="34" charset="0"/>
                <a:cs typeface="Mangal" panose="02040503050203030202" pitchFamily="18" charset="0"/>
              </a:rPr>
              <a:t>Here is the answers .</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2722010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CFC76B-CC67-4BF7-AC5E-44D4D84CE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46D4F2-6E98-088C-EFCD-FADD96096A80}"/>
              </a:ext>
            </a:extLst>
          </p:cNvPr>
          <p:cNvSpPr>
            <a:spLocks noGrp="1"/>
          </p:cNvSpPr>
          <p:nvPr>
            <p:ph type="title"/>
          </p:nvPr>
        </p:nvSpPr>
        <p:spPr>
          <a:xfrm>
            <a:off x="7086600" y="609600"/>
            <a:ext cx="4180956" cy="1326321"/>
          </a:xfrm>
        </p:spPr>
        <p:txBody>
          <a:bodyPr>
            <a:normAutofit/>
          </a:bodyPr>
          <a:lstStyle/>
          <a:p>
            <a:pPr algn="l"/>
            <a:r>
              <a:rPr lang="en-US" sz="2100" dirty="0">
                <a:solidFill>
                  <a:srgbClr val="C00000"/>
                </a:solidFill>
              </a:rPr>
              <a:t>9. How does the proximity of stores to customers impact rental frequency?</a:t>
            </a:r>
          </a:p>
        </p:txBody>
      </p:sp>
      <p:pic>
        <p:nvPicPr>
          <p:cNvPr id="5" name="Picture 4" descr="A screenshot of a computer&#10;&#10;Description automatically generated">
            <a:extLst>
              <a:ext uri="{FF2B5EF4-FFF2-40B4-BE49-F238E27FC236}">
                <a16:creationId xmlns:a16="http://schemas.microsoft.com/office/drawing/2014/main" id="{526EA84E-7F64-C72C-B137-7948F9A8BB4C}"/>
              </a:ext>
            </a:extLst>
          </p:cNvPr>
          <p:cNvPicPr>
            <a:picLocks noChangeAspect="1"/>
          </p:cNvPicPr>
          <p:nvPr/>
        </p:nvPicPr>
        <p:blipFill rotWithShape="1">
          <a:blip r:embed="rId3"/>
          <a:srcRect l="25780" r="4" b="4"/>
          <a:stretch/>
        </p:blipFill>
        <p:spPr>
          <a:xfrm>
            <a:off x="677545" y="3429000"/>
            <a:ext cx="3061851" cy="2258666"/>
          </a:xfrm>
          <a:prstGeom prst="rect">
            <a:avLst/>
          </a:prstGeom>
        </p:spPr>
      </p:pic>
      <p:pic>
        <p:nvPicPr>
          <p:cNvPr id="6" name="Picture 5" descr="A chart with different colors and text&#10;&#10;Description automatically generated">
            <a:extLst>
              <a:ext uri="{FF2B5EF4-FFF2-40B4-BE49-F238E27FC236}">
                <a16:creationId xmlns:a16="http://schemas.microsoft.com/office/drawing/2014/main" id="{650A8CFA-FB91-8B78-0F17-A6A47201B372}"/>
              </a:ext>
            </a:extLst>
          </p:cNvPr>
          <p:cNvPicPr>
            <a:picLocks noChangeAspect="1"/>
          </p:cNvPicPr>
          <p:nvPr/>
        </p:nvPicPr>
        <p:blipFill rotWithShape="1">
          <a:blip r:embed="rId4"/>
          <a:srcRect l="14190" r="362"/>
          <a:stretch/>
        </p:blipFill>
        <p:spPr>
          <a:xfrm>
            <a:off x="3881589" y="3429000"/>
            <a:ext cx="3062817" cy="2249205"/>
          </a:xfrm>
          <a:prstGeom prst="rect">
            <a:avLst/>
          </a:prstGeom>
        </p:spPr>
      </p:pic>
      <p:sp>
        <p:nvSpPr>
          <p:cNvPr id="10" name="Content Placeholder 9">
            <a:extLst>
              <a:ext uri="{FF2B5EF4-FFF2-40B4-BE49-F238E27FC236}">
                <a16:creationId xmlns:a16="http://schemas.microsoft.com/office/drawing/2014/main" id="{D0EF679C-B501-7094-13DE-879F7031551F}"/>
              </a:ext>
            </a:extLst>
          </p:cNvPr>
          <p:cNvSpPr>
            <a:spLocks noGrp="1"/>
          </p:cNvSpPr>
          <p:nvPr>
            <p:ph idx="1"/>
          </p:nvPr>
        </p:nvSpPr>
        <p:spPr>
          <a:xfrm>
            <a:off x="7086600" y="2096064"/>
            <a:ext cx="4180956" cy="4095186"/>
          </a:xfrm>
        </p:spPr>
        <p:txBody>
          <a:bodyPr>
            <a:normAutofit/>
          </a:bodyPr>
          <a:lstStyle/>
          <a:p>
            <a:r>
              <a:rPr lang="en-US" sz="1800" dirty="0"/>
              <a:t>Firstly extract the data from the tables after joining the different table .such as address , city and country.</a:t>
            </a:r>
          </a:p>
          <a:p>
            <a:r>
              <a:rPr lang="en-US" sz="1800" dirty="0"/>
              <a:t>2 store are located in these two country Australia and Canada ,</a:t>
            </a:r>
          </a:p>
          <a:p>
            <a:r>
              <a:rPr lang="en-US" sz="1800" dirty="0"/>
              <a:t>So I analysis the data for </a:t>
            </a:r>
            <a:r>
              <a:rPr lang="en-US" sz="1800" dirty="0" err="1"/>
              <a:t>thesr</a:t>
            </a:r>
            <a:r>
              <a:rPr lang="en-US" sz="1800" dirty="0"/>
              <a:t> two country.</a:t>
            </a:r>
          </a:p>
          <a:p>
            <a:r>
              <a:rPr lang="en-US" sz="1800" b="1" kern="100" dirty="0">
                <a:effectLst/>
                <a:latin typeface="Calibri" panose="020F0502020204030204" pitchFamily="34" charset="0"/>
                <a:ea typeface="Calibri" panose="020F0502020204030204" pitchFamily="34" charset="0"/>
                <a:cs typeface="Mangal" panose="02040503050203030202" pitchFamily="18" charset="0"/>
              </a:rPr>
              <a:t> Also create </a:t>
            </a:r>
            <a:r>
              <a:rPr lang="en-US" sz="1800" b="1" kern="100" dirty="0" err="1">
                <a:effectLst/>
                <a:latin typeface="Calibri" panose="020F0502020204030204" pitchFamily="34" charset="0"/>
                <a:ea typeface="Calibri" panose="020F0502020204030204" pitchFamily="34" charset="0"/>
                <a:cs typeface="Mangal" panose="02040503050203030202" pitchFamily="18" charset="0"/>
              </a:rPr>
              <a:t>treemap</a:t>
            </a:r>
            <a:r>
              <a:rPr lang="en-US" sz="1800" b="1" kern="100" dirty="0">
                <a:effectLst/>
                <a:latin typeface="Calibri" panose="020F0502020204030204" pitchFamily="34" charset="0"/>
                <a:ea typeface="Calibri" panose="020F0502020204030204" pitchFamily="34" charset="0"/>
                <a:cs typeface="Mangal" panose="02040503050203030202" pitchFamily="18" charset="0"/>
              </a:rPr>
              <a:t> chart to show the data clearly.</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sz="1800" dirty="0"/>
          </a:p>
        </p:txBody>
      </p:sp>
      <p:pic>
        <p:nvPicPr>
          <p:cNvPr id="7" name="Picture 6" descr="A screenshot of a computer&#10;&#10;Description automatically generated">
            <a:extLst>
              <a:ext uri="{FF2B5EF4-FFF2-40B4-BE49-F238E27FC236}">
                <a16:creationId xmlns:a16="http://schemas.microsoft.com/office/drawing/2014/main" id="{6B7FDE5D-A3FA-917E-39E6-AC845F0B7EE0}"/>
              </a:ext>
            </a:extLst>
          </p:cNvPr>
          <p:cNvPicPr>
            <a:picLocks noChangeAspect="1"/>
          </p:cNvPicPr>
          <p:nvPr/>
        </p:nvPicPr>
        <p:blipFill>
          <a:blip r:embed="rId5"/>
          <a:stretch>
            <a:fillRect/>
          </a:stretch>
        </p:blipFill>
        <p:spPr>
          <a:xfrm>
            <a:off x="677545" y="1037713"/>
            <a:ext cx="5022864" cy="1796415"/>
          </a:xfrm>
          <a:prstGeom prst="rect">
            <a:avLst/>
          </a:prstGeom>
        </p:spPr>
      </p:pic>
    </p:spTree>
    <p:extLst>
      <p:ext uri="{BB962C8B-B14F-4D97-AF65-F5344CB8AC3E}">
        <p14:creationId xmlns:p14="http://schemas.microsoft.com/office/powerpoint/2010/main" val="55363849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64D0-EB7E-3CB0-8219-CF5B76F66865}"/>
              </a:ext>
            </a:extLst>
          </p:cNvPr>
          <p:cNvSpPr>
            <a:spLocks noGrp="1"/>
          </p:cNvSpPr>
          <p:nvPr>
            <p:ph type="title"/>
          </p:nvPr>
        </p:nvSpPr>
        <p:spPr>
          <a:xfrm>
            <a:off x="4927472" y="609600"/>
            <a:ext cx="6340084" cy="1326321"/>
          </a:xfrm>
        </p:spPr>
        <p:txBody>
          <a:bodyPr>
            <a:normAutofit/>
          </a:bodyPr>
          <a:lstStyle/>
          <a:p>
            <a:r>
              <a:rPr lang="en-US" sz="2400" dirty="0">
                <a:solidFill>
                  <a:srgbClr val="C00000"/>
                </a:solidFill>
              </a:rPr>
              <a:t>10.Do specific film categories attract different age groups of customers?</a:t>
            </a:r>
          </a:p>
        </p:txBody>
      </p:sp>
      <p:sp>
        <p:nvSpPr>
          <p:cNvPr id="12" name="Rectangle 11">
            <a:extLst>
              <a:ext uri="{FF2B5EF4-FFF2-40B4-BE49-F238E27FC236}">
                <a16:creationId xmlns:a16="http://schemas.microsoft.com/office/drawing/2014/main" id="{F53F218C-D376-40A2-8215-DC5A53861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61A9D589-627F-2BF2-1FBF-8F64B5CE57C9}"/>
              </a:ext>
            </a:extLst>
          </p:cNvPr>
          <p:cNvPicPr>
            <a:picLocks noChangeAspect="1"/>
          </p:cNvPicPr>
          <p:nvPr/>
        </p:nvPicPr>
        <p:blipFill>
          <a:blip r:embed="rId3"/>
          <a:stretch>
            <a:fillRect/>
          </a:stretch>
        </p:blipFill>
        <p:spPr>
          <a:xfrm>
            <a:off x="924445" y="875489"/>
            <a:ext cx="3512490" cy="2473078"/>
          </a:xfrm>
          <a:prstGeom prst="rect">
            <a:avLst/>
          </a:prstGeom>
        </p:spPr>
      </p:pic>
      <p:sp>
        <p:nvSpPr>
          <p:cNvPr id="14" name="Rectangle 13">
            <a:extLst>
              <a:ext uri="{FF2B5EF4-FFF2-40B4-BE49-F238E27FC236}">
                <a16:creationId xmlns:a16="http://schemas.microsoft.com/office/drawing/2014/main" id="{3AE5CF73-3769-4377-8DFC-C1463DDDE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8154A72-18F6-FBC2-870C-5E2EEB08D152}"/>
              </a:ext>
            </a:extLst>
          </p:cNvPr>
          <p:cNvPicPr>
            <a:picLocks noChangeAspect="1"/>
          </p:cNvPicPr>
          <p:nvPr/>
        </p:nvPicPr>
        <p:blipFill>
          <a:blip r:embed="rId4"/>
          <a:stretch>
            <a:fillRect/>
          </a:stretch>
        </p:blipFill>
        <p:spPr>
          <a:xfrm>
            <a:off x="1079770" y="3509433"/>
            <a:ext cx="3219856" cy="2473078"/>
          </a:xfrm>
          <a:prstGeom prst="rect">
            <a:avLst/>
          </a:prstGeom>
        </p:spPr>
      </p:pic>
      <p:sp>
        <p:nvSpPr>
          <p:cNvPr id="9" name="Content Placeholder 8">
            <a:extLst>
              <a:ext uri="{FF2B5EF4-FFF2-40B4-BE49-F238E27FC236}">
                <a16:creationId xmlns:a16="http://schemas.microsoft.com/office/drawing/2014/main" id="{A73CA403-E780-826B-2831-5EAD0BD2354D}"/>
              </a:ext>
            </a:extLst>
          </p:cNvPr>
          <p:cNvSpPr>
            <a:spLocks noGrp="1"/>
          </p:cNvSpPr>
          <p:nvPr>
            <p:ph idx="1"/>
          </p:nvPr>
        </p:nvSpPr>
        <p:spPr>
          <a:xfrm>
            <a:off x="4927471" y="2096064"/>
            <a:ext cx="6340085" cy="1843638"/>
          </a:xfrm>
        </p:spPr>
        <p:txBody>
          <a:bodyPr>
            <a:normAutofit fontScale="62500" lnSpcReduction="20000"/>
          </a:bodyPr>
          <a:lstStyle/>
          <a:p>
            <a:r>
              <a:rPr lang="en-US" dirty="0"/>
              <a:t>Extract the data according to the age category , for this we extract age group according to the rating given in dataset , Use SQL query to extract the data I join  different table .</a:t>
            </a:r>
          </a:p>
          <a:p>
            <a:r>
              <a:rPr lang="en-US" dirty="0"/>
              <a:t>After this </a:t>
            </a:r>
          </a:p>
          <a:p>
            <a:r>
              <a:rPr lang="en-US" dirty="0"/>
              <a:t>According to the age group , we can extract the count of  rental id  . also extract  name wise rental count after joining different tables.  Also create the line chart to understand the rental count according to name of category .</a:t>
            </a:r>
          </a:p>
        </p:txBody>
      </p:sp>
      <p:pic>
        <p:nvPicPr>
          <p:cNvPr id="6" name="Picture 5" descr="A screenshot of a graph&#10;&#10;Description automatically generated">
            <a:extLst>
              <a:ext uri="{FF2B5EF4-FFF2-40B4-BE49-F238E27FC236}">
                <a16:creationId xmlns:a16="http://schemas.microsoft.com/office/drawing/2014/main" id="{D087EA92-07FF-4C7D-9BDB-DD41CBB8AA8D}"/>
              </a:ext>
            </a:extLst>
          </p:cNvPr>
          <p:cNvPicPr>
            <a:picLocks noChangeAspect="1"/>
          </p:cNvPicPr>
          <p:nvPr/>
        </p:nvPicPr>
        <p:blipFill>
          <a:blip r:embed="rId5"/>
          <a:stretch>
            <a:fillRect/>
          </a:stretch>
        </p:blipFill>
        <p:spPr>
          <a:xfrm>
            <a:off x="5380720" y="4166484"/>
            <a:ext cx="5731510" cy="2585079"/>
          </a:xfrm>
          <a:prstGeom prst="rect">
            <a:avLst/>
          </a:prstGeom>
        </p:spPr>
      </p:pic>
    </p:spTree>
    <p:extLst>
      <p:ext uri="{BB962C8B-B14F-4D97-AF65-F5344CB8AC3E}">
        <p14:creationId xmlns:p14="http://schemas.microsoft.com/office/powerpoint/2010/main" val="39051075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99FF037-F179-44F2-8110-A76AD8C7F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09F77-E8FF-0B4F-A7F5-18065B07583A}"/>
              </a:ext>
            </a:extLst>
          </p:cNvPr>
          <p:cNvSpPr>
            <a:spLocks noGrp="1"/>
          </p:cNvSpPr>
          <p:nvPr>
            <p:ph type="title"/>
          </p:nvPr>
        </p:nvSpPr>
        <p:spPr>
          <a:xfrm>
            <a:off x="4927472" y="609600"/>
            <a:ext cx="6340084" cy="1326321"/>
          </a:xfrm>
        </p:spPr>
        <p:txBody>
          <a:bodyPr>
            <a:normAutofit/>
          </a:bodyPr>
          <a:lstStyle/>
          <a:p>
            <a:r>
              <a:rPr lang="en-US" sz="2100" dirty="0">
                <a:solidFill>
                  <a:srgbClr val="C00000"/>
                </a:solidFill>
              </a:rPr>
              <a:t>11.	What are the demographics and preferences of the highest-spending customers?</a:t>
            </a:r>
          </a:p>
        </p:txBody>
      </p:sp>
      <p:sp>
        <p:nvSpPr>
          <p:cNvPr id="14" name="Rectangle 13">
            <a:extLst>
              <a:ext uri="{FF2B5EF4-FFF2-40B4-BE49-F238E27FC236}">
                <a16:creationId xmlns:a16="http://schemas.microsoft.com/office/drawing/2014/main" id="{8D83E6CB-DF74-4884-A854-7F9B9A1B0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384A6A1-1D76-452D-B158-00B067BD1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62078AAC-F3A7-F947-8F10-6148BBA6FCED}"/>
              </a:ext>
            </a:extLst>
          </p:cNvPr>
          <p:cNvPicPr>
            <a:picLocks noChangeAspect="1"/>
          </p:cNvPicPr>
          <p:nvPr/>
        </p:nvPicPr>
        <p:blipFill rotWithShape="1">
          <a:blip r:embed="rId3"/>
          <a:srcRect r="50229" b="-2"/>
          <a:stretch/>
        </p:blipFill>
        <p:spPr>
          <a:xfrm>
            <a:off x="1141856" y="3576346"/>
            <a:ext cx="2964561" cy="2233698"/>
          </a:xfrm>
          <a:prstGeom prst="rect">
            <a:avLst/>
          </a:prstGeom>
        </p:spPr>
      </p:pic>
      <p:pic>
        <p:nvPicPr>
          <p:cNvPr id="4" name="Content Placeholder 3">
            <a:extLst>
              <a:ext uri="{FF2B5EF4-FFF2-40B4-BE49-F238E27FC236}">
                <a16:creationId xmlns:a16="http://schemas.microsoft.com/office/drawing/2014/main" id="{FA927E16-3EBC-AE9A-6929-007ACD8EDFEA}"/>
              </a:ext>
            </a:extLst>
          </p:cNvPr>
          <p:cNvPicPr>
            <a:picLocks noChangeAspect="1"/>
          </p:cNvPicPr>
          <p:nvPr/>
        </p:nvPicPr>
        <p:blipFill rotWithShape="1">
          <a:blip r:embed="rId4"/>
          <a:srcRect r="-5" b="21305"/>
          <a:stretch/>
        </p:blipFill>
        <p:spPr>
          <a:xfrm>
            <a:off x="1038466" y="1099494"/>
            <a:ext cx="2964561" cy="2233701"/>
          </a:xfrm>
          <a:prstGeom prst="rect">
            <a:avLst/>
          </a:prstGeom>
        </p:spPr>
      </p:pic>
      <p:sp>
        <p:nvSpPr>
          <p:cNvPr id="9" name="Content Placeholder 8">
            <a:extLst>
              <a:ext uri="{FF2B5EF4-FFF2-40B4-BE49-F238E27FC236}">
                <a16:creationId xmlns:a16="http://schemas.microsoft.com/office/drawing/2014/main" id="{6AD9F883-5C35-CB0D-7771-A50207947D8A}"/>
              </a:ext>
            </a:extLst>
          </p:cNvPr>
          <p:cNvSpPr>
            <a:spLocks noGrp="1"/>
          </p:cNvSpPr>
          <p:nvPr>
            <p:ph idx="1"/>
          </p:nvPr>
        </p:nvSpPr>
        <p:spPr>
          <a:xfrm>
            <a:off x="4927472" y="2096064"/>
            <a:ext cx="6340085" cy="3957131"/>
          </a:xfrm>
        </p:spPr>
        <p:txBody>
          <a:bodyPr>
            <a:normAutofit/>
          </a:bodyPr>
          <a:lstStyle/>
          <a:p>
            <a:pPr marL="0" marR="0">
              <a:lnSpc>
                <a:spcPct val="115000"/>
              </a:lnSpc>
              <a:spcBef>
                <a:spcPts val="0"/>
              </a:spcBef>
              <a:spcAft>
                <a:spcPts val="1000"/>
              </a:spcAft>
            </a:pPr>
            <a:r>
              <a:rPr lang="en-US" sz="1800" b="1" kern="100" dirty="0">
                <a:effectLst/>
                <a:latin typeface="Calibri" panose="020F0502020204030204" pitchFamily="34" charset="0"/>
                <a:ea typeface="Calibri" panose="020F0502020204030204" pitchFamily="34" charset="0"/>
                <a:cs typeface="Mangal" panose="02040503050203030202" pitchFamily="18" charset="0"/>
              </a:rPr>
              <a:t>In this  question with the use of </a:t>
            </a:r>
            <a:r>
              <a:rPr lang="en-US" sz="1800" b="1" kern="100" dirty="0" err="1">
                <a:effectLst/>
                <a:latin typeface="Calibri" panose="020F0502020204030204" pitchFamily="34" charset="0"/>
                <a:ea typeface="Calibri" panose="020F0502020204030204" pitchFamily="34" charset="0"/>
                <a:cs typeface="Mangal" panose="02040503050203030202" pitchFamily="18" charset="0"/>
              </a:rPr>
              <a:t>sql</a:t>
            </a:r>
            <a:r>
              <a:rPr lang="en-US" sz="1800" b="1" kern="100" dirty="0">
                <a:effectLst/>
                <a:latin typeface="Calibri" panose="020F0502020204030204" pitchFamily="34" charset="0"/>
                <a:ea typeface="Calibri" panose="020F0502020204030204" pitchFamily="34" charset="0"/>
                <a:cs typeface="Mangal" panose="02040503050203030202" pitchFamily="18" charset="0"/>
              </a:rPr>
              <a:t> query I extract the customer id ,order by sum of amount .</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15000"/>
              </a:lnSpc>
              <a:spcBef>
                <a:spcPts val="0"/>
              </a:spcBef>
              <a:spcAft>
                <a:spcPts val="1000"/>
              </a:spcAft>
            </a:pPr>
            <a:r>
              <a:rPr lang="en-US" sz="1800" b="1" kern="100" dirty="0">
                <a:effectLst/>
                <a:latin typeface="Calibri" panose="020F0502020204030204" pitchFamily="34" charset="0"/>
                <a:ea typeface="Calibri" panose="020F0502020204030204" pitchFamily="34" charset="0"/>
                <a:cs typeface="Mangal" panose="02040503050203030202" pitchFamily="18" charset="0"/>
              </a:rPr>
              <a:t>After this </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r>
              <a:rPr lang="en-US" sz="1800" b="1" kern="100" dirty="0">
                <a:effectLst/>
                <a:latin typeface="Calibri" panose="020F0502020204030204" pitchFamily="34" charset="0"/>
                <a:ea typeface="Calibri" panose="020F0502020204030204" pitchFamily="34" charset="0"/>
                <a:cs typeface="Mangal" panose="02040503050203030202" pitchFamily="18" charset="0"/>
              </a:rPr>
              <a:t>Extract the customer id , rating, name , and count of rental id after </a:t>
            </a:r>
            <a:r>
              <a:rPr lang="en-US" sz="1800" b="1" kern="100" dirty="0" err="1">
                <a:effectLst/>
                <a:latin typeface="Calibri" panose="020F0502020204030204" pitchFamily="34" charset="0"/>
                <a:ea typeface="Calibri" panose="020F0502020204030204" pitchFamily="34" charset="0"/>
                <a:cs typeface="Mangal" panose="02040503050203030202" pitchFamily="18" charset="0"/>
              </a:rPr>
              <a:t>joininf</a:t>
            </a:r>
            <a:r>
              <a:rPr lang="en-US" sz="1800" b="1" kern="100" dirty="0">
                <a:effectLst/>
                <a:latin typeface="Calibri" panose="020F0502020204030204" pitchFamily="34" charset="0"/>
                <a:ea typeface="Calibri" panose="020F0502020204030204" pitchFamily="34" charset="0"/>
                <a:cs typeface="Mangal" panose="02040503050203030202" pitchFamily="18" charset="0"/>
              </a:rPr>
              <a:t> the </a:t>
            </a:r>
            <a:r>
              <a:rPr lang="en-US" sz="1800" b="1" kern="100" dirty="0" err="1">
                <a:effectLst/>
                <a:latin typeface="Calibri" panose="020F0502020204030204" pitchFamily="34" charset="0"/>
                <a:ea typeface="Calibri" panose="020F0502020204030204" pitchFamily="34" charset="0"/>
                <a:cs typeface="Mangal" panose="02040503050203030202" pitchFamily="18" charset="0"/>
              </a:rPr>
              <a:t>dieffrent</a:t>
            </a:r>
            <a:r>
              <a:rPr lang="en-US" sz="1800" b="1" kern="100" dirty="0">
                <a:effectLst/>
                <a:latin typeface="Calibri" panose="020F0502020204030204" pitchFamily="34" charset="0"/>
                <a:ea typeface="Calibri" panose="020F0502020204030204" pitchFamily="34" charset="0"/>
                <a:cs typeface="Mangal" panose="02040503050203030202" pitchFamily="18" charset="0"/>
              </a:rPr>
              <a:t> table like rental , inventory , film category , film , category , and customer.</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307213423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02BBA-C91B-527B-7876-5CFC4B5C2761}"/>
              </a:ext>
            </a:extLst>
          </p:cNvPr>
          <p:cNvSpPr>
            <a:spLocks noGrp="1"/>
          </p:cNvSpPr>
          <p:nvPr>
            <p:ph type="title"/>
          </p:nvPr>
        </p:nvSpPr>
        <p:spPr>
          <a:xfrm>
            <a:off x="913796" y="4223657"/>
            <a:ext cx="5021337" cy="1922107"/>
          </a:xfrm>
        </p:spPr>
        <p:txBody>
          <a:bodyPr>
            <a:normAutofit/>
          </a:bodyPr>
          <a:lstStyle/>
          <a:p>
            <a:pPr algn="l"/>
            <a:r>
              <a:rPr lang="en-US" sz="2800" dirty="0"/>
              <a:t>Continued… </a:t>
            </a:r>
          </a:p>
        </p:txBody>
      </p:sp>
      <p:pic>
        <p:nvPicPr>
          <p:cNvPr id="4" name="Content Placeholder 3">
            <a:extLst>
              <a:ext uri="{FF2B5EF4-FFF2-40B4-BE49-F238E27FC236}">
                <a16:creationId xmlns:a16="http://schemas.microsoft.com/office/drawing/2014/main" id="{0C159A53-0F3A-4577-D536-D10E7594DA60}"/>
              </a:ext>
            </a:extLst>
          </p:cNvPr>
          <p:cNvPicPr>
            <a:picLocks noChangeAspect="1"/>
          </p:cNvPicPr>
          <p:nvPr/>
        </p:nvPicPr>
        <p:blipFill>
          <a:blip r:embed="rId3"/>
          <a:stretch>
            <a:fillRect/>
          </a:stretch>
        </p:blipFill>
        <p:spPr>
          <a:xfrm>
            <a:off x="1112109" y="497632"/>
            <a:ext cx="4823024" cy="3398398"/>
          </a:xfrm>
          <a:prstGeom prst="rect">
            <a:avLst/>
          </a:prstGeom>
        </p:spPr>
      </p:pic>
      <p:cxnSp>
        <p:nvCxnSpPr>
          <p:cNvPr id="14" name="Straight Connector 13">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EB4FF593-8592-7479-B50A-48BDB0676973}"/>
              </a:ext>
            </a:extLst>
          </p:cNvPr>
          <p:cNvPicPr>
            <a:picLocks noChangeAspect="1"/>
          </p:cNvPicPr>
          <p:nvPr/>
        </p:nvPicPr>
        <p:blipFill>
          <a:blip r:embed="rId4"/>
          <a:stretch>
            <a:fillRect/>
          </a:stretch>
        </p:blipFill>
        <p:spPr>
          <a:xfrm>
            <a:off x="6256865" y="497655"/>
            <a:ext cx="5377416" cy="3398352"/>
          </a:xfrm>
          <a:prstGeom prst="rect">
            <a:avLst/>
          </a:prstGeom>
        </p:spPr>
      </p:pic>
      <p:sp>
        <p:nvSpPr>
          <p:cNvPr id="9" name="Content Placeholder 8">
            <a:extLst>
              <a:ext uri="{FF2B5EF4-FFF2-40B4-BE49-F238E27FC236}">
                <a16:creationId xmlns:a16="http://schemas.microsoft.com/office/drawing/2014/main" id="{F12861D9-9830-29FF-A06E-7E974E1AAE05}"/>
              </a:ext>
            </a:extLst>
          </p:cNvPr>
          <p:cNvSpPr>
            <a:spLocks noGrp="1"/>
          </p:cNvSpPr>
          <p:nvPr>
            <p:ph idx="1"/>
          </p:nvPr>
        </p:nvSpPr>
        <p:spPr>
          <a:xfrm>
            <a:off x="6256865" y="4223657"/>
            <a:ext cx="5010691" cy="1922107"/>
          </a:xfrm>
        </p:spPr>
        <p:txBody>
          <a:bodyPr anchor="ctr">
            <a:normAutofit/>
          </a:bodyPr>
          <a:lstStyle/>
          <a:p>
            <a:pPr marL="0" marR="0">
              <a:lnSpc>
                <a:spcPct val="115000"/>
              </a:lnSpc>
              <a:spcBef>
                <a:spcPts val="0"/>
              </a:spcBef>
              <a:spcAft>
                <a:spcPts val="1000"/>
              </a:spcAft>
            </a:pPr>
            <a:r>
              <a:rPr lang="en-US" sz="1800" b="1" kern="100" dirty="0">
                <a:effectLst/>
                <a:latin typeface="Calibri" panose="020F0502020204030204" pitchFamily="34" charset="0"/>
                <a:ea typeface="Calibri" panose="020F0502020204030204" pitchFamily="34" charset="0"/>
                <a:cs typeface="Mangal" panose="02040503050203030202" pitchFamily="18" charset="0"/>
              </a:rPr>
              <a:t>Create the pivot table from extracted data and after that create a chart on the basis of customer id and sum of count</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15000"/>
              </a:lnSpc>
              <a:spcBef>
                <a:spcPts val="0"/>
              </a:spcBef>
              <a:spcAft>
                <a:spcPts val="1000"/>
              </a:spcAft>
            </a:pPr>
            <a:r>
              <a:rPr lang="en-US" sz="1800" b="1" kern="100" dirty="0">
                <a:effectLst/>
                <a:latin typeface="Calibri" panose="020F0502020204030204" pitchFamily="34" charset="0"/>
                <a:ea typeface="Calibri" panose="020F0502020204030204" pitchFamily="34" charset="0"/>
                <a:cs typeface="Mangal" panose="02040503050203030202" pitchFamily="18" charset="0"/>
              </a:rPr>
              <a:t>Also add slicer for rating and name ( category).</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12611068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DF12-A6BE-B3D6-DF11-75F7F7EAAC0D}"/>
              </a:ext>
            </a:extLst>
          </p:cNvPr>
          <p:cNvSpPr>
            <a:spLocks noGrp="1"/>
          </p:cNvSpPr>
          <p:nvPr>
            <p:ph type="title"/>
          </p:nvPr>
        </p:nvSpPr>
        <p:spPr/>
        <p:txBody>
          <a:bodyPr>
            <a:normAutofit fontScale="90000"/>
          </a:bodyPr>
          <a:lstStyle/>
          <a:p>
            <a:r>
              <a:rPr lang="en-US" dirty="0">
                <a:solidFill>
                  <a:srgbClr val="C00000"/>
                </a:solidFill>
              </a:rPr>
              <a:t>12. How does the availability of inventory impact customer satisfaction and repeat business?</a:t>
            </a:r>
          </a:p>
        </p:txBody>
      </p:sp>
      <p:pic>
        <p:nvPicPr>
          <p:cNvPr id="4" name="Content Placeholder 3" descr="A blue and white sign&#10;&#10;Description automatically generated">
            <a:extLst>
              <a:ext uri="{FF2B5EF4-FFF2-40B4-BE49-F238E27FC236}">
                <a16:creationId xmlns:a16="http://schemas.microsoft.com/office/drawing/2014/main" id="{1C4C0DED-65B3-02FA-FF93-C4C73BBC16FA}"/>
              </a:ext>
            </a:extLst>
          </p:cNvPr>
          <p:cNvPicPr>
            <a:picLocks noGrp="1" noChangeAspect="1"/>
          </p:cNvPicPr>
          <p:nvPr>
            <p:ph idx="1"/>
          </p:nvPr>
        </p:nvPicPr>
        <p:blipFill>
          <a:blip r:embed="rId2"/>
          <a:stretch>
            <a:fillRect/>
          </a:stretch>
        </p:blipFill>
        <p:spPr>
          <a:xfrm>
            <a:off x="1202699" y="2628213"/>
            <a:ext cx="10353761" cy="2644177"/>
          </a:xfrm>
          <a:prstGeom prst="rect">
            <a:avLst/>
          </a:prstGeom>
        </p:spPr>
      </p:pic>
    </p:spTree>
    <p:extLst>
      <p:ext uri="{BB962C8B-B14F-4D97-AF65-F5344CB8AC3E}">
        <p14:creationId xmlns:p14="http://schemas.microsoft.com/office/powerpoint/2010/main" val="39552776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B4A4-B541-3454-B31D-22683D7DC5C6}"/>
              </a:ext>
            </a:extLst>
          </p:cNvPr>
          <p:cNvSpPr>
            <a:spLocks noGrp="1"/>
          </p:cNvSpPr>
          <p:nvPr>
            <p:ph type="title"/>
          </p:nvPr>
        </p:nvSpPr>
        <p:spPr>
          <a:xfrm>
            <a:off x="4927472" y="609600"/>
            <a:ext cx="6340084" cy="1326321"/>
          </a:xfrm>
        </p:spPr>
        <p:txBody>
          <a:bodyPr>
            <a:normAutofit/>
          </a:bodyPr>
          <a:lstStyle/>
          <a:p>
            <a:r>
              <a:rPr lang="en-US" sz="2100" dirty="0">
                <a:solidFill>
                  <a:srgbClr val="C00000"/>
                </a:solidFill>
              </a:rPr>
              <a:t>13. What are the busiest hours or days for each store location, and how does it impact staffing requirements?</a:t>
            </a:r>
          </a:p>
        </p:txBody>
      </p:sp>
      <p:sp>
        <p:nvSpPr>
          <p:cNvPr id="12" name="Rectangle 11">
            <a:extLst>
              <a:ext uri="{FF2B5EF4-FFF2-40B4-BE49-F238E27FC236}">
                <a16:creationId xmlns:a16="http://schemas.microsoft.com/office/drawing/2014/main" id="{F53F218C-D376-40A2-8215-DC5A53861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bar chart&#10;&#10;Description automatically generated with medium confidence">
            <a:extLst>
              <a:ext uri="{FF2B5EF4-FFF2-40B4-BE49-F238E27FC236}">
                <a16:creationId xmlns:a16="http://schemas.microsoft.com/office/drawing/2014/main" id="{D2B3001F-4A94-B32D-630C-736E7924BAAD}"/>
              </a:ext>
            </a:extLst>
          </p:cNvPr>
          <p:cNvPicPr>
            <a:picLocks noChangeAspect="1"/>
          </p:cNvPicPr>
          <p:nvPr/>
        </p:nvPicPr>
        <p:blipFill>
          <a:blip r:embed="rId3"/>
          <a:stretch>
            <a:fillRect/>
          </a:stretch>
        </p:blipFill>
        <p:spPr>
          <a:xfrm>
            <a:off x="811341" y="3803514"/>
            <a:ext cx="3625594" cy="2249679"/>
          </a:xfrm>
          <a:prstGeom prst="rect">
            <a:avLst/>
          </a:prstGeom>
        </p:spPr>
      </p:pic>
      <p:sp>
        <p:nvSpPr>
          <p:cNvPr id="14" name="Rectangle 13">
            <a:extLst>
              <a:ext uri="{FF2B5EF4-FFF2-40B4-BE49-F238E27FC236}">
                <a16:creationId xmlns:a16="http://schemas.microsoft.com/office/drawing/2014/main" id="{3AE5CF73-3769-4377-8DFC-C1463DDDE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3AEE47BD-A948-6BA1-40E5-9D0557A20D96}"/>
              </a:ext>
            </a:extLst>
          </p:cNvPr>
          <p:cNvPicPr>
            <a:picLocks noChangeAspect="1"/>
          </p:cNvPicPr>
          <p:nvPr/>
        </p:nvPicPr>
        <p:blipFill>
          <a:blip r:embed="rId4"/>
          <a:stretch>
            <a:fillRect/>
          </a:stretch>
        </p:blipFill>
        <p:spPr>
          <a:xfrm>
            <a:off x="811340" y="933855"/>
            <a:ext cx="3625594" cy="2769097"/>
          </a:xfrm>
          <a:prstGeom prst="rect">
            <a:avLst/>
          </a:prstGeom>
        </p:spPr>
      </p:pic>
      <p:sp>
        <p:nvSpPr>
          <p:cNvPr id="9" name="Content Placeholder 8">
            <a:extLst>
              <a:ext uri="{FF2B5EF4-FFF2-40B4-BE49-F238E27FC236}">
                <a16:creationId xmlns:a16="http://schemas.microsoft.com/office/drawing/2014/main" id="{D9B3A4E3-3540-34E2-67C5-683BB22F3541}"/>
              </a:ext>
            </a:extLst>
          </p:cNvPr>
          <p:cNvSpPr>
            <a:spLocks noGrp="1"/>
          </p:cNvSpPr>
          <p:nvPr>
            <p:ph idx="1"/>
          </p:nvPr>
        </p:nvSpPr>
        <p:spPr>
          <a:xfrm>
            <a:off x="4927471" y="2096063"/>
            <a:ext cx="6340085" cy="3957131"/>
          </a:xfrm>
        </p:spPr>
        <p:txBody>
          <a:bodyPr>
            <a:normAutofit/>
          </a:bodyPr>
          <a:lstStyle/>
          <a:p>
            <a:r>
              <a:rPr lang="en-US" dirty="0"/>
              <a:t>First extract the data on the days wise for each store .</a:t>
            </a:r>
          </a:p>
          <a:p>
            <a:r>
              <a:rPr lang="en-US" dirty="0"/>
              <a:t>After this extract the data according to the  hour wise .</a:t>
            </a:r>
          </a:p>
          <a:p>
            <a:endParaRPr lang="en-US" dirty="0"/>
          </a:p>
        </p:txBody>
      </p:sp>
    </p:spTree>
    <p:extLst>
      <p:ext uri="{BB962C8B-B14F-4D97-AF65-F5344CB8AC3E}">
        <p14:creationId xmlns:p14="http://schemas.microsoft.com/office/powerpoint/2010/main" val="12706820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92D8B4-F860-5D7B-4B6F-7C135B823E7B}"/>
              </a:ext>
            </a:extLst>
          </p:cNvPr>
          <p:cNvSpPr>
            <a:spLocks noGrp="1"/>
          </p:cNvSpPr>
          <p:nvPr>
            <p:ph type="title"/>
          </p:nvPr>
        </p:nvSpPr>
        <p:spPr>
          <a:xfrm>
            <a:off x="913796" y="4223657"/>
            <a:ext cx="5021337" cy="1922107"/>
          </a:xfrm>
        </p:spPr>
        <p:txBody>
          <a:bodyPr>
            <a:normAutofit/>
          </a:bodyPr>
          <a:lstStyle/>
          <a:p>
            <a:pPr algn="l"/>
            <a:r>
              <a:rPr lang="en-US" sz="2800" dirty="0"/>
              <a:t>Continued….</a:t>
            </a:r>
          </a:p>
        </p:txBody>
      </p:sp>
      <p:pic>
        <p:nvPicPr>
          <p:cNvPr id="6" name="Picture 5" descr="A chart with multiple colors&#10;&#10;Description automatically generated with medium confidence">
            <a:extLst>
              <a:ext uri="{FF2B5EF4-FFF2-40B4-BE49-F238E27FC236}">
                <a16:creationId xmlns:a16="http://schemas.microsoft.com/office/drawing/2014/main" id="{89FFABEF-4EAA-318A-A4D2-EB7717C8959B}"/>
              </a:ext>
            </a:extLst>
          </p:cNvPr>
          <p:cNvPicPr>
            <a:picLocks noChangeAspect="1"/>
          </p:cNvPicPr>
          <p:nvPr/>
        </p:nvPicPr>
        <p:blipFill>
          <a:blip r:embed="rId3"/>
          <a:stretch>
            <a:fillRect/>
          </a:stretch>
        </p:blipFill>
        <p:spPr>
          <a:xfrm>
            <a:off x="6256865" y="521361"/>
            <a:ext cx="5437496" cy="3180936"/>
          </a:xfrm>
          <a:prstGeom prst="rect">
            <a:avLst/>
          </a:prstGeom>
        </p:spPr>
      </p:pic>
      <p:cxnSp>
        <p:nvCxnSpPr>
          <p:cNvPr id="15" name="Straight Connector 14">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omputer&#10;&#10;Description automatically generated">
            <a:extLst>
              <a:ext uri="{FF2B5EF4-FFF2-40B4-BE49-F238E27FC236}">
                <a16:creationId xmlns:a16="http://schemas.microsoft.com/office/drawing/2014/main" id="{FD30AB71-4444-CDE9-7A4E-2E864021460A}"/>
              </a:ext>
            </a:extLst>
          </p:cNvPr>
          <p:cNvPicPr>
            <a:picLocks noChangeAspect="1"/>
          </p:cNvPicPr>
          <p:nvPr/>
        </p:nvPicPr>
        <p:blipFill>
          <a:blip r:embed="rId4"/>
          <a:stretch>
            <a:fillRect/>
          </a:stretch>
        </p:blipFill>
        <p:spPr>
          <a:xfrm>
            <a:off x="329251" y="752668"/>
            <a:ext cx="5437499" cy="2676331"/>
          </a:xfrm>
          <a:prstGeom prst="rect">
            <a:avLst/>
          </a:prstGeom>
        </p:spPr>
      </p:pic>
      <p:sp>
        <p:nvSpPr>
          <p:cNvPr id="10" name="Content Placeholder 9">
            <a:extLst>
              <a:ext uri="{FF2B5EF4-FFF2-40B4-BE49-F238E27FC236}">
                <a16:creationId xmlns:a16="http://schemas.microsoft.com/office/drawing/2014/main" id="{7DB431ED-FBB9-C0C1-9EA0-5A7E55825EF6}"/>
              </a:ext>
            </a:extLst>
          </p:cNvPr>
          <p:cNvSpPr>
            <a:spLocks noGrp="1"/>
          </p:cNvSpPr>
          <p:nvPr>
            <p:ph idx="1"/>
          </p:nvPr>
        </p:nvSpPr>
        <p:spPr>
          <a:xfrm>
            <a:off x="6256865" y="4223657"/>
            <a:ext cx="5010691" cy="1922107"/>
          </a:xfrm>
        </p:spPr>
        <p:txBody>
          <a:bodyPr anchor="ctr">
            <a:normAutofit/>
          </a:bodyPr>
          <a:lstStyle/>
          <a:p>
            <a:r>
              <a:rPr lang="en-US" dirty="0"/>
              <a:t>After this extract the data according to the  hour wise .</a:t>
            </a:r>
          </a:p>
          <a:p>
            <a:r>
              <a:rPr lang="en-US" dirty="0"/>
              <a:t>Here is the chart for the above result. </a:t>
            </a:r>
          </a:p>
        </p:txBody>
      </p:sp>
    </p:spTree>
    <p:extLst>
      <p:ext uri="{BB962C8B-B14F-4D97-AF65-F5344CB8AC3E}">
        <p14:creationId xmlns:p14="http://schemas.microsoft.com/office/powerpoint/2010/main" val="73286216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FD22-CD4A-045F-03E4-B58DC13114F3}"/>
              </a:ext>
            </a:extLst>
          </p:cNvPr>
          <p:cNvSpPr>
            <a:spLocks noGrp="1"/>
          </p:cNvSpPr>
          <p:nvPr>
            <p:ph type="title"/>
          </p:nvPr>
        </p:nvSpPr>
        <p:spPr>
          <a:xfrm>
            <a:off x="913795" y="246490"/>
            <a:ext cx="10353761" cy="516835"/>
          </a:xfrm>
        </p:spPr>
        <p:txBody>
          <a:bodyPr>
            <a:normAutofit fontScale="90000"/>
          </a:bodyPr>
          <a:lstStyle/>
          <a:p>
            <a:r>
              <a:rPr lang="en-US" dirty="0"/>
              <a:t>process</a:t>
            </a:r>
          </a:p>
        </p:txBody>
      </p:sp>
      <p:sp>
        <p:nvSpPr>
          <p:cNvPr id="3" name="Content Placeholder 2">
            <a:extLst>
              <a:ext uri="{FF2B5EF4-FFF2-40B4-BE49-F238E27FC236}">
                <a16:creationId xmlns:a16="http://schemas.microsoft.com/office/drawing/2014/main" id="{741AEEC3-A3C4-C1C6-7340-4A77FD01218B}"/>
              </a:ext>
            </a:extLst>
          </p:cNvPr>
          <p:cNvSpPr>
            <a:spLocks noGrp="1"/>
          </p:cNvSpPr>
          <p:nvPr>
            <p:ph idx="1"/>
          </p:nvPr>
        </p:nvSpPr>
        <p:spPr>
          <a:xfrm>
            <a:off x="778623" y="858742"/>
            <a:ext cx="10353762" cy="5677230"/>
          </a:xfrm>
        </p:spPr>
        <p:txBody>
          <a:bodyPr>
            <a:normAutofit lnSpcReduction="10000"/>
          </a:bodyPr>
          <a:lstStyle/>
          <a:p>
            <a:r>
              <a:rPr lang="en-US" dirty="0"/>
              <a:t>4. </a:t>
            </a:r>
            <a:r>
              <a:rPr lang="en-US" dirty="0">
                <a:solidFill>
                  <a:schemeClr val="tx2">
                    <a:lumMod val="75000"/>
                  </a:schemeClr>
                </a:solidFill>
              </a:rPr>
              <a:t>Exploratory data Analysis(EDA)</a:t>
            </a:r>
          </a:p>
          <a:p>
            <a:r>
              <a:rPr lang="en-US" dirty="0"/>
              <a:t>EDA is performed using excel and SQL workbench , use of this is dine as per required and writing queries is done by understanding the nature of the questions and required steps. Problem solving provides meaningful insights and patterns from the datasets for better business decision making required for analysis.</a:t>
            </a:r>
          </a:p>
          <a:p>
            <a:r>
              <a:rPr lang="en-US" dirty="0"/>
              <a:t>5. </a:t>
            </a:r>
            <a:r>
              <a:rPr lang="en-US" dirty="0">
                <a:solidFill>
                  <a:schemeClr val="tx2">
                    <a:lumMod val="75000"/>
                  </a:schemeClr>
                </a:solidFill>
              </a:rPr>
              <a:t>Understanding solutions and building dashboards in power BI </a:t>
            </a:r>
          </a:p>
          <a:p>
            <a:r>
              <a:rPr lang="en-US" dirty="0"/>
              <a:t>Use power bi for building relationship between different table provided in csv files . Understanding the process , and solving the problem statements provided in project with the use of different skills used in power bi.  Also building dashboard is required to show the beautiful connection of data and results.</a:t>
            </a:r>
          </a:p>
          <a:p>
            <a:r>
              <a:rPr lang="en-US" dirty="0"/>
              <a:t>6. </a:t>
            </a:r>
            <a:r>
              <a:rPr lang="en-US" dirty="0">
                <a:solidFill>
                  <a:schemeClr val="tx2">
                    <a:lumMod val="75000"/>
                  </a:schemeClr>
                </a:solidFill>
              </a:rPr>
              <a:t>Creation of PowerPoint &amp; documentation</a:t>
            </a:r>
          </a:p>
          <a:p>
            <a:r>
              <a:rPr lang="en-US" dirty="0"/>
              <a:t>Creation of detailed reports of project in word documents also buildings ppt that focus on insights details of all the process and insights of  EDA ,power bi and respective dashboard.</a:t>
            </a:r>
          </a:p>
          <a:p>
            <a:endParaRPr lang="en-US" dirty="0"/>
          </a:p>
        </p:txBody>
      </p:sp>
    </p:spTree>
    <p:extLst>
      <p:ext uri="{BB962C8B-B14F-4D97-AF65-F5344CB8AC3E}">
        <p14:creationId xmlns:p14="http://schemas.microsoft.com/office/powerpoint/2010/main" val="12442177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3C8E17-A139-4EFD-A536-48D5DBB93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299D6-02DC-0D34-0397-635E0AA01FB8}"/>
              </a:ext>
            </a:extLst>
          </p:cNvPr>
          <p:cNvSpPr>
            <a:spLocks noGrp="1"/>
          </p:cNvSpPr>
          <p:nvPr>
            <p:ph type="title"/>
          </p:nvPr>
        </p:nvSpPr>
        <p:spPr>
          <a:xfrm>
            <a:off x="731485" y="609600"/>
            <a:ext cx="4754022" cy="1326321"/>
          </a:xfrm>
        </p:spPr>
        <p:txBody>
          <a:bodyPr>
            <a:normAutofit/>
          </a:bodyPr>
          <a:lstStyle/>
          <a:p>
            <a:r>
              <a:rPr lang="en-US" sz="1600" dirty="0">
                <a:solidFill>
                  <a:srgbClr val="C00000"/>
                </a:solidFill>
              </a:rPr>
              <a:t>14. What are the cultural or demographic factors that influence customer preferences in different locations?</a:t>
            </a:r>
          </a:p>
        </p:txBody>
      </p:sp>
      <p:sp>
        <p:nvSpPr>
          <p:cNvPr id="9" name="Content Placeholder 8">
            <a:extLst>
              <a:ext uri="{FF2B5EF4-FFF2-40B4-BE49-F238E27FC236}">
                <a16:creationId xmlns:a16="http://schemas.microsoft.com/office/drawing/2014/main" id="{B213EDE9-EF48-9B69-039E-8A186834E5E8}"/>
              </a:ext>
            </a:extLst>
          </p:cNvPr>
          <p:cNvSpPr>
            <a:spLocks noGrp="1"/>
          </p:cNvSpPr>
          <p:nvPr>
            <p:ph idx="1"/>
          </p:nvPr>
        </p:nvSpPr>
        <p:spPr>
          <a:xfrm>
            <a:off x="731485" y="2096063"/>
            <a:ext cx="4754022" cy="3648891"/>
          </a:xfrm>
        </p:spPr>
        <p:txBody>
          <a:bodyPr>
            <a:normAutofit lnSpcReduction="10000"/>
          </a:bodyPr>
          <a:lstStyle/>
          <a:p>
            <a:r>
              <a:rPr lang="en-US" dirty="0"/>
              <a:t>Using </a:t>
            </a:r>
            <a:r>
              <a:rPr lang="en-US" dirty="0" err="1"/>
              <a:t>sql</a:t>
            </a:r>
            <a:r>
              <a:rPr lang="en-US" dirty="0"/>
              <a:t> queries ,1st extract the country as region wise , this is due to  the demographic factors . using this query I can extract count of customers with their rating and regions wise . using join for different table I can extract that data . after this create a pivot table and with this create chart for clear understanding .</a:t>
            </a:r>
          </a:p>
        </p:txBody>
      </p:sp>
      <p:pic>
        <p:nvPicPr>
          <p:cNvPr id="4" name="Content Placeholder 3">
            <a:extLst>
              <a:ext uri="{FF2B5EF4-FFF2-40B4-BE49-F238E27FC236}">
                <a16:creationId xmlns:a16="http://schemas.microsoft.com/office/drawing/2014/main" id="{BDFFAA12-369B-6AEB-1C53-8C2E6E4A2DB6}"/>
              </a:ext>
            </a:extLst>
          </p:cNvPr>
          <p:cNvPicPr>
            <a:picLocks noChangeAspect="1"/>
          </p:cNvPicPr>
          <p:nvPr/>
        </p:nvPicPr>
        <p:blipFill rotWithShape="1">
          <a:blip r:embed="rId3"/>
          <a:srcRect r="20654" b="2"/>
          <a:stretch/>
        </p:blipFill>
        <p:spPr>
          <a:xfrm>
            <a:off x="6255717" y="170066"/>
            <a:ext cx="5936283" cy="3861881"/>
          </a:xfrm>
          <a:prstGeom prst="rect">
            <a:avLst/>
          </a:prstGeom>
        </p:spPr>
      </p:pic>
      <p:pic>
        <p:nvPicPr>
          <p:cNvPr id="5" name="Picture 4">
            <a:extLst>
              <a:ext uri="{FF2B5EF4-FFF2-40B4-BE49-F238E27FC236}">
                <a16:creationId xmlns:a16="http://schemas.microsoft.com/office/drawing/2014/main" id="{B8CE627D-C9DB-D12D-43CF-6624B50EBC51}"/>
              </a:ext>
            </a:extLst>
          </p:cNvPr>
          <p:cNvPicPr>
            <a:picLocks noChangeAspect="1"/>
          </p:cNvPicPr>
          <p:nvPr/>
        </p:nvPicPr>
        <p:blipFill rotWithShape="1">
          <a:blip r:embed="rId4"/>
          <a:srcRect t="39875" r="2" b="3015"/>
          <a:stretch/>
        </p:blipFill>
        <p:spPr>
          <a:xfrm>
            <a:off x="6375733" y="4114865"/>
            <a:ext cx="5696250" cy="2660217"/>
          </a:xfrm>
          <a:prstGeom prst="rect">
            <a:avLst/>
          </a:prstGeom>
        </p:spPr>
      </p:pic>
      <p:cxnSp>
        <p:nvCxnSpPr>
          <p:cNvPr id="14" name="Straight Connector 13">
            <a:extLst>
              <a:ext uri="{FF2B5EF4-FFF2-40B4-BE49-F238E27FC236}">
                <a16:creationId xmlns:a16="http://schemas.microsoft.com/office/drawing/2014/main" id="{375D48A8-2626-43C2-A49F-191CD45CAE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21155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AFEC-3C60-00B2-3E66-6999E3C01D28}"/>
              </a:ext>
            </a:extLst>
          </p:cNvPr>
          <p:cNvSpPr>
            <a:spLocks noGrp="1"/>
          </p:cNvSpPr>
          <p:nvPr>
            <p:ph type="title"/>
          </p:nvPr>
        </p:nvSpPr>
        <p:spPr/>
        <p:txBody>
          <a:bodyPr>
            <a:normAutofit fontScale="90000"/>
          </a:bodyPr>
          <a:lstStyle/>
          <a:p>
            <a:r>
              <a:rPr lang="en-US" dirty="0">
                <a:solidFill>
                  <a:srgbClr val="C00000"/>
                </a:solidFill>
              </a:rPr>
              <a:t>15. How does the availability of films in different languages impact customer satisfaction and rental frequency?</a:t>
            </a:r>
          </a:p>
        </p:txBody>
      </p:sp>
      <p:pic>
        <p:nvPicPr>
          <p:cNvPr id="4" name="Content Placeholder 3" descr="A blue and white text on a grid&#10;&#10;Description automatically generated">
            <a:extLst>
              <a:ext uri="{FF2B5EF4-FFF2-40B4-BE49-F238E27FC236}">
                <a16:creationId xmlns:a16="http://schemas.microsoft.com/office/drawing/2014/main" id="{843ABED1-9B1B-063E-34A3-FCE68AC93B35}"/>
              </a:ext>
            </a:extLst>
          </p:cNvPr>
          <p:cNvPicPr>
            <a:picLocks noGrp="1" noChangeAspect="1"/>
          </p:cNvPicPr>
          <p:nvPr>
            <p:ph idx="1"/>
          </p:nvPr>
        </p:nvPicPr>
        <p:blipFill>
          <a:blip r:embed="rId2"/>
          <a:stretch>
            <a:fillRect/>
          </a:stretch>
        </p:blipFill>
        <p:spPr>
          <a:xfrm>
            <a:off x="913796" y="2381877"/>
            <a:ext cx="10234102" cy="3269893"/>
          </a:xfrm>
          <a:prstGeom prst="rect">
            <a:avLst/>
          </a:prstGeom>
        </p:spPr>
      </p:pic>
    </p:spTree>
    <p:extLst>
      <p:ext uri="{BB962C8B-B14F-4D97-AF65-F5344CB8AC3E}">
        <p14:creationId xmlns:p14="http://schemas.microsoft.com/office/powerpoint/2010/main" val="411639828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70FD0-AF29-226E-611E-59F49D0B460F}"/>
              </a:ext>
            </a:extLst>
          </p:cNvPr>
          <p:cNvSpPr>
            <a:spLocks noGrp="1"/>
          </p:cNvSpPr>
          <p:nvPr>
            <p:ph type="title"/>
          </p:nvPr>
        </p:nvSpPr>
        <p:spPr/>
        <p:txBody>
          <a:bodyPr>
            <a:normAutofit fontScale="90000"/>
          </a:bodyPr>
          <a:lstStyle/>
          <a:p>
            <a:br>
              <a:rPr lang="en-US" dirty="0"/>
            </a:br>
            <a:r>
              <a:rPr lang="en-US" sz="2700" dirty="0">
                <a:solidFill>
                  <a:schemeClr val="accent6">
                    <a:lumMod val="60000"/>
                    <a:lumOff val="40000"/>
                  </a:schemeClr>
                </a:solidFill>
              </a:rPr>
              <a:t>Additional problem statement in EDA </a:t>
            </a:r>
            <a:br>
              <a:rPr lang="en-US" sz="2700" dirty="0">
                <a:solidFill>
                  <a:srgbClr val="C00000"/>
                </a:solidFill>
              </a:rPr>
            </a:br>
            <a:r>
              <a:rPr lang="en-US" sz="2700" dirty="0">
                <a:solidFill>
                  <a:srgbClr val="C00000"/>
                </a:solidFill>
              </a:rPr>
              <a:t>1.Calculate the Total Orders Generated, Processed and revenue collection from each staff</a:t>
            </a:r>
            <a:br>
              <a:rPr lang="en-US" dirty="0"/>
            </a:br>
            <a:endParaRPr lang="en-US" dirty="0"/>
          </a:p>
        </p:txBody>
      </p:sp>
      <p:pic>
        <p:nvPicPr>
          <p:cNvPr id="4" name="Content Placeholder 3">
            <a:extLst>
              <a:ext uri="{FF2B5EF4-FFF2-40B4-BE49-F238E27FC236}">
                <a16:creationId xmlns:a16="http://schemas.microsoft.com/office/drawing/2014/main" id="{772C3B8F-6365-EE5C-B1EA-9495FBC75198}"/>
              </a:ext>
            </a:extLst>
          </p:cNvPr>
          <p:cNvPicPr>
            <a:picLocks noGrp="1" noChangeAspect="1"/>
          </p:cNvPicPr>
          <p:nvPr>
            <p:ph idx="1"/>
          </p:nvPr>
        </p:nvPicPr>
        <p:blipFill>
          <a:blip r:embed="rId2"/>
          <a:stretch>
            <a:fillRect/>
          </a:stretch>
        </p:blipFill>
        <p:spPr>
          <a:xfrm>
            <a:off x="587695" y="2402471"/>
            <a:ext cx="5407786" cy="3845928"/>
          </a:xfrm>
          <a:prstGeom prst="rect">
            <a:avLst/>
          </a:prstGeom>
        </p:spPr>
      </p:pic>
      <p:pic>
        <p:nvPicPr>
          <p:cNvPr id="5" name="Picture 4" descr="A screenshot of a graph&#10;&#10;Description automatically generated">
            <a:extLst>
              <a:ext uri="{FF2B5EF4-FFF2-40B4-BE49-F238E27FC236}">
                <a16:creationId xmlns:a16="http://schemas.microsoft.com/office/drawing/2014/main" id="{074648E7-66D2-CECF-F2EE-E17BEF25156A}"/>
              </a:ext>
            </a:extLst>
          </p:cNvPr>
          <p:cNvPicPr>
            <a:picLocks noChangeAspect="1"/>
          </p:cNvPicPr>
          <p:nvPr/>
        </p:nvPicPr>
        <p:blipFill>
          <a:blip r:embed="rId3"/>
          <a:stretch>
            <a:fillRect/>
          </a:stretch>
        </p:blipFill>
        <p:spPr>
          <a:xfrm>
            <a:off x="6384589" y="2402471"/>
            <a:ext cx="5407786" cy="3845928"/>
          </a:xfrm>
          <a:prstGeom prst="rect">
            <a:avLst/>
          </a:prstGeom>
        </p:spPr>
      </p:pic>
    </p:spTree>
    <p:extLst>
      <p:ext uri="{BB962C8B-B14F-4D97-AF65-F5344CB8AC3E}">
        <p14:creationId xmlns:p14="http://schemas.microsoft.com/office/powerpoint/2010/main" val="173606304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C16D-2434-64B8-73BF-7FEAAB6263B6}"/>
              </a:ext>
            </a:extLst>
          </p:cNvPr>
          <p:cNvSpPr>
            <a:spLocks noGrp="1"/>
          </p:cNvSpPr>
          <p:nvPr>
            <p:ph type="title"/>
          </p:nvPr>
        </p:nvSpPr>
        <p:spPr/>
        <p:txBody>
          <a:bodyPr>
            <a:normAutofit fontScale="90000"/>
          </a:bodyPr>
          <a:lstStyle/>
          <a:p>
            <a:r>
              <a:rPr lang="en-US" dirty="0">
                <a:solidFill>
                  <a:srgbClr val="C00000"/>
                </a:solidFill>
              </a:rPr>
              <a:t>2.what are the  Contribution to orders based upon different </a:t>
            </a:r>
            <a:r>
              <a:rPr lang="en-US" dirty="0" err="1">
                <a:solidFill>
                  <a:srgbClr val="C00000"/>
                </a:solidFill>
              </a:rPr>
              <a:t>rental_rate</a:t>
            </a:r>
            <a:r>
              <a:rPr lang="en-US" dirty="0">
                <a:solidFill>
                  <a:srgbClr val="C00000"/>
                </a:solidFill>
              </a:rPr>
              <a:t> by each staff.</a:t>
            </a:r>
          </a:p>
        </p:txBody>
      </p:sp>
      <p:pic>
        <p:nvPicPr>
          <p:cNvPr id="4" name="Content Placeholder 3" descr="A computer screen shot of a program&#10;&#10;Description automatically generated">
            <a:extLst>
              <a:ext uri="{FF2B5EF4-FFF2-40B4-BE49-F238E27FC236}">
                <a16:creationId xmlns:a16="http://schemas.microsoft.com/office/drawing/2014/main" id="{AE31EBE0-7A49-B7A6-72F8-3E7BE7C17B93}"/>
              </a:ext>
            </a:extLst>
          </p:cNvPr>
          <p:cNvPicPr>
            <a:picLocks noGrp="1" noChangeAspect="1"/>
          </p:cNvPicPr>
          <p:nvPr>
            <p:ph idx="1"/>
          </p:nvPr>
        </p:nvPicPr>
        <p:blipFill>
          <a:blip r:embed="rId2"/>
          <a:stretch>
            <a:fillRect/>
          </a:stretch>
        </p:blipFill>
        <p:spPr>
          <a:xfrm>
            <a:off x="664473" y="2258248"/>
            <a:ext cx="5142939" cy="3695700"/>
          </a:xfrm>
          <a:prstGeom prst="rect">
            <a:avLst/>
          </a:prstGeom>
        </p:spPr>
      </p:pic>
      <p:pic>
        <p:nvPicPr>
          <p:cNvPr id="5" name="Picture 4" descr="A screenshot of a graph&#10;&#10;Description automatically generated">
            <a:extLst>
              <a:ext uri="{FF2B5EF4-FFF2-40B4-BE49-F238E27FC236}">
                <a16:creationId xmlns:a16="http://schemas.microsoft.com/office/drawing/2014/main" id="{9EE110CF-9BA5-EA8E-E9DC-CA62C277EBEE}"/>
              </a:ext>
            </a:extLst>
          </p:cNvPr>
          <p:cNvPicPr>
            <a:picLocks noChangeAspect="1"/>
          </p:cNvPicPr>
          <p:nvPr/>
        </p:nvPicPr>
        <p:blipFill>
          <a:blip r:embed="rId3"/>
          <a:stretch>
            <a:fillRect/>
          </a:stretch>
        </p:blipFill>
        <p:spPr>
          <a:xfrm>
            <a:off x="5956239" y="1935920"/>
            <a:ext cx="6028238" cy="4416241"/>
          </a:xfrm>
          <a:prstGeom prst="rect">
            <a:avLst/>
          </a:prstGeom>
        </p:spPr>
      </p:pic>
    </p:spTree>
    <p:extLst>
      <p:ext uri="{BB962C8B-B14F-4D97-AF65-F5344CB8AC3E}">
        <p14:creationId xmlns:p14="http://schemas.microsoft.com/office/powerpoint/2010/main" val="279394925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0983-19A1-2493-44D5-CCC451B21F0B}"/>
              </a:ext>
            </a:extLst>
          </p:cNvPr>
          <p:cNvSpPr>
            <a:spLocks noGrp="1"/>
          </p:cNvSpPr>
          <p:nvPr>
            <p:ph type="title"/>
          </p:nvPr>
        </p:nvSpPr>
        <p:spPr>
          <a:xfrm>
            <a:off x="913795" y="190832"/>
            <a:ext cx="10353761" cy="556591"/>
          </a:xfrm>
        </p:spPr>
        <p:txBody>
          <a:bodyPr>
            <a:normAutofit fontScale="90000"/>
          </a:bodyPr>
          <a:lstStyle/>
          <a:p>
            <a:r>
              <a:rPr lang="en-US" dirty="0"/>
              <a:t>Significance</a:t>
            </a:r>
          </a:p>
        </p:txBody>
      </p:sp>
      <p:sp>
        <p:nvSpPr>
          <p:cNvPr id="3" name="Content Placeholder 2">
            <a:extLst>
              <a:ext uri="{FF2B5EF4-FFF2-40B4-BE49-F238E27FC236}">
                <a16:creationId xmlns:a16="http://schemas.microsoft.com/office/drawing/2014/main" id="{23FE4A9F-16A5-2A5C-439C-121510132B22}"/>
              </a:ext>
            </a:extLst>
          </p:cNvPr>
          <p:cNvSpPr>
            <a:spLocks noGrp="1"/>
          </p:cNvSpPr>
          <p:nvPr>
            <p:ph idx="1"/>
          </p:nvPr>
        </p:nvSpPr>
        <p:spPr>
          <a:xfrm>
            <a:off x="913795" y="954157"/>
            <a:ext cx="10353762" cy="5486400"/>
          </a:xfrm>
        </p:spPr>
        <p:txBody>
          <a:bodyPr>
            <a:normAutofit/>
          </a:bodyPr>
          <a:lstStyle/>
          <a:p>
            <a:r>
              <a:rPr lang="en-US" sz="1600" dirty="0"/>
              <a:t>The significance of </a:t>
            </a:r>
            <a:r>
              <a:rPr lang="en-US" sz="1600" dirty="0" err="1"/>
              <a:t>Sakila</a:t>
            </a:r>
            <a:r>
              <a:rPr lang="en-US" sz="1600" dirty="0"/>
              <a:t> DVD Rental analysis lies in its ability to provide valuable insights into various aspects of a fictional DVD rental business. Although the </a:t>
            </a:r>
            <a:r>
              <a:rPr lang="en-US" sz="1600" dirty="0" err="1"/>
              <a:t>Sakila</a:t>
            </a:r>
            <a:r>
              <a:rPr lang="en-US" sz="1600" dirty="0"/>
              <a:t> database is not a real business, it serves as a powerful tool for educational and practical purposes, demonstrating the importance of data analysis and its potential impact on real-world businesses. Here are several key aspects of the significance of </a:t>
            </a:r>
            <a:r>
              <a:rPr lang="en-US" sz="1600" dirty="0" err="1"/>
              <a:t>Sakila</a:t>
            </a:r>
            <a:r>
              <a:rPr lang="en-US" sz="1600" dirty="0"/>
              <a:t> DVD Rental analysis:</a:t>
            </a:r>
          </a:p>
          <a:p>
            <a:r>
              <a:rPr lang="en-US" sz="1600" dirty="0"/>
              <a:t>1. </a:t>
            </a:r>
            <a:r>
              <a:rPr lang="en-US" sz="1600" dirty="0">
                <a:solidFill>
                  <a:schemeClr val="tx2">
                    <a:lumMod val="75000"/>
                  </a:schemeClr>
                </a:solidFill>
              </a:rPr>
              <a:t>Data-Driven Decision-Making:</a:t>
            </a:r>
          </a:p>
          <a:p>
            <a:r>
              <a:rPr lang="en-US" sz="1600" dirty="0" err="1"/>
              <a:t>Sakila</a:t>
            </a:r>
            <a:r>
              <a:rPr lang="en-US" sz="1600" dirty="0"/>
              <a:t> analysis illustrates the power of data-driven decision-making. By examining customer behavior, inventory management, and revenue trends, individuals can better understand how data can inform strategic decisions in a real business setting.</a:t>
            </a:r>
          </a:p>
          <a:p>
            <a:r>
              <a:rPr lang="en-US" sz="1600" dirty="0"/>
              <a:t>2. </a:t>
            </a:r>
            <a:r>
              <a:rPr lang="en-US" sz="1600" dirty="0">
                <a:solidFill>
                  <a:schemeClr val="tx2">
                    <a:lumMod val="75000"/>
                  </a:schemeClr>
                </a:solidFill>
              </a:rPr>
              <a:t>Optimizing Business Operations:</a:t>
            </a:r>
          </a:p>
          <a:p>
            <a:r>
              <a:rPr lang="en-US" sz="1600" dirty="0"/>
              <a:t>Analysis of the </a:t>
            </a:r>
            <a:r>
              <a:rPr lang="en-US" sz="1600" dirty="0" err="1"/>
              <a:t>Sakila</a:t>
            </a:r>
            <a:r>
              <a:rPr lang="en-US" sz="1600" dirty="0"/>
              <a:t> database can help fictional DVD rental businesses optimize their operations. By identifying popular and underutilized films, understanding customer preferences, and streamlining inventory management, businesses can enhance their overall efficiency and profitability.</a:t>
            </a:r>
          </a:p>
          <a:p>
            <a:r>
              <a:rPr lang="en-US" sz="1600" dirty="0"/>
              <a:t> The analysis can provide insights into customer behavior, such as rental frequency, genre preferences, and geographic distribution. This knowledge can be applied to tailor marketing efforts, improve customer service, and build customer loyalty in real businesses.</a:t>
            </a:r>
          </a:p>
          <a:p>
            <a:endParaRPr lang="en-US" sz="1600" dirty="0"/>
          </a:p>
        </p:txBody>
      </p:sp>
    </p:spTree>
    <p:extLst>
      <p:ext uri="{BB962C8B-B14F-4D97-AF65-F5344CB8AC3E}">
        <p14:creationId xmlns:p14="http://schemas.microsoft.com/office/powerpoint/2010/main" val="3351520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E786-336A-CDC5-15E0-2F59C5996B1F}"/>
              </a:ext>
            </a:extLst>
          </p:cNvPr>
          <p:cNvSpPr>
            <a:spLocks noGrp="1"/>
          </p:cNvSpPr>
          <p:nvPr>
            <p:ph type="title"/>
          </p:nvPr>
        </p:nvSpPr>
        <p:spPr>
          <a:xfrm>
            <a:off x="913795" y="214686"/>
            <a:ext cx="10353761" cy="628152"/>
          </a:xfrm>
        </p:spPr>
        <p:txBody>
          <a:bodyPr/>
          <a:lstStyle/>
          <a:p>
            <a:r>
              <a:rPr lang="en-US" dirty="0"/>
              <a:t>Continued… </a:t>
            </a:r>
          </a:p>
        </p:txBody>
      </p:sp>
      <p:sp>
        <p:nvSpPr>
          <p:cNvPr id="3" name="Content Placeholder 2">
            <a:extLst>
              <a:ext uri="{FF2B5EF4-FFF2-40B4-BE49-F238E27FC236}">
                <a16:creationId xmlns:a16="http://schemas.microsoft.com/office/drawing/2014/main" id="{EBFC30AD-4F12-0FFC-0ADE-EEE62EAEB4AD}"/>
              </a:ext>
            </a:extLst>
          </p:cNvPr>
          <p:cNvSpPr>
            <a:spLocks noGrp="1"/>
          </p:cNvSpPr>
          <p:nvPr>
            <p:ph idx="1"/>
          </p:nvPr>
        </p:nvSpPr>
        <p:spPr>
          <a:xfrm>
            <a:off x="913795" y="1113183"/>
            <a:ext cx="10353762" cy="5398935"/>
          </a:xfrm>
        </p:spPr>
        <p:txBody>
          <a:bodyPr>
            <a:normAutofit fontScale="70000" lnSpcReduction="20000"/>
          </a:bodyPr>
          <a:lstStyle/>
          <a:p>
            <a:r>
              <a:rPr lang="en-US" dirty="0"/>
              <a:t>3. </a:t>
            </a:r>
            <a:r>
              <a:rPr lang="en-US" dirty="0">
                <a:solidFill>
                  <a:schemeClr val="tx2">
                    <a:lumMod val="75000"/>
                  </a:schemeClr>
                </a:solidFill>
              </a:rPr>
              <a:t>Customer Insights:</a:t>
            </a:r>
          </a:p>
          <a:p>
            <a:r>
              <a:rPr lang="en-US" dirty="0"/>
              <a:t> The analysis can provide insights into customer behavior, such as rental frequency, genre preferences, and geographic distribution. This knowledge can be applied to tailor marketing efforts, improve customer service, and build customer loyalty in real businesses.</a:t>
            </a:r>
          </a:p>
          <a:p>
            <a:r>
              <a:rPr lang="en-US" dirty="0"/>
              <a:t>4.</a:t>
            </a:r>
            <a:r>
              <a:rPr lang="en-US" dirty="0">
                <a:solidFill>
                  <a:schemeClr val="tx2">
                    <a:lumMod val="75000"/>
                  </a:schemeClr>
                </a:solidFill>
              </a:rPr>
              <a:t>Revenue Growth: </a:t>
            </a:r>
          </a:p>
          <a:p>
            <a:r>
              <a:rPr lang="en-US" dirty="0"/>
              <a:t> By evaluating revenue trends and assessing pricing strategies, businesses can identify opportunities for revenue growth. This might involve adjusting pricing for specific films, or optimizing the rental period.</a:t>
            </a:r>
          </a:p>
          <a:p>
            <a:r>
              <a:rPr lang="en-US" dirty="0"/>
              <a:t>5.</a:t>
            </a:r>
            <a:r>
              <a:rPr lang="en-US" dirty="0">
                <a:solidFill>
                  <a:schemeClr val="tx2">
                    <a:lumMod val="75000"/>
                  </a:schemeClr>
                </a:solidFill>
              </a:rPr>
              <a:t>Data Visualization Skills: </a:t>
            </a:r>
          </a:p>
          <a:p>
            <a:r>
              <a:rPr lang="en-US" dirty="0"/>
              <a:t>Working with </a:t>
            </a:r>
            <a:r>
              <a:rPr lang="en-US" dirty="0" err="1"/>
              <a:t>Sakila</a:t>
            </a:r>
            <a:r>
              <a:rPr lang="en-US" dirty="0"/>
              <a:t> data provides an opportunity to enhance data visualization skills. Creating meaningful charts, graphs, and reports from the data helps individuals convey their findings effectively and make data more understandable to stakeholders.</a:t>
            </a:r>
          </a:p>
          <a:p>
            <a:r>
              <a:rPr lang="en-US" dirty="0"/>
              <a:t>6.</a:t>
            </a:r>
            <a:r>
              <a:rPr lang="en-US" dirty="0">
                <a:solidFill>
                  <a:schemeClr val="tx2">
                    <a:lumMod val="75000"/>
                  </a:schemeClr>
                </a:solidFill>
              </a:rPr>
              <a:t>Risk Assessment: </a:t>
            </a:r>
          </a:p>
          <a:p>
            <a:r>
              <a:rPr lang="en-US" dirty="0"/>
              <a:t>By examining rental patterns and revenue trends, businesses can identify risks and opportunities for mitigating them. For example, they can anticipate periods of low rental activity and plan accordingly.</a:t>
            </a:r>
          </a:p>
          <a:p>
            <a:r>
              <a:rPr lang="en-US" dirty="0"/>
              <a:t>7.</a:t>
            </a:r>
            <a:r>
              <a:rPr lang="en-US" dirty="0">
                <a:solidFill>
                  <a:schemeClr val="tx2">
                    <a:lumMod val="75000"/>
                  </a:schemeClr>
                </a:solidFill>
              </a:rPr>
              <a:t>Geographic Insights: </a:t>
            </a:r>
          </a:p>
          <a:p>
            <a:r>
              <a:rPr lang="en-US" dirty="0"/>
              <a:t>Understanding the geographic distribution of customers and the performance of different rental stores can inform business expansion strategies. Companies can identify areas with untapped potential or underperforming locations.</a:t>
            </a:r>
          </a:p>
          <a:p>
            <a:endParaRPr lang="en-US" dirty="0"/>
          </a:p>
        </p:txBody>
      </p:sp>
    </p:spTree>
    <p:extLst>
      <p:ext uri="{BB962C8B-B14F-4D97-AF65-F5344CB8AC3E}">
        <p14:creationId xmlns:p14="http://schemas.microsoft.com/office/powerpoint/2010/main" val="39771949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193C7-502F-FA9F-1E0A-5ACEE2EFE5D4}"/>
              </a:ext>
            </a:extLst>
          </p:cNvPr>
          <p:cNvSpPr>
            <a:spLocks noGrp="1"/>
          </p:cNvSpPr>
          <p:nvPr>
            <p:ph type="title"/>
          </p:nvPr>
        </p:nvSpPr>
        <p:spPr>
          <a:xfrm>
            <a:off x="913795" y="159027"/>
            <a:ext cx="10353761" cy="620202"/>
          </a:xfrm>
        </p:spPr>
        <p:txBody>
          <a:bodyPr/>
          <a:lstStyle/>
          <a:p>
            <a:r>
              <a:rPr lang="en-US" dirty="0"/>
              <a:t>Table overview</a:t>
            </a:r>
          </a:p>
        </p:txBody>
      </p:sp>
      <p:sp>
        <p:nvSpPr>
          <p:cNvPr id="3" name="Content Placeholder 2">
            <a:extLst>
              <a:ext uri="{FF2B5EF4-FFF2-40B4-BE49-F238E27FC236}">
                <a16:creationId xmlns:a16="http://schemas.microsoft.com/office/drawing/2014/main" id="{3B1AC22D-3B93-0F19-FDF5-10F4AFFEE13E}"/>
              </a:ext>
            </a:extLst>
          </p:cNvPr>
          <p:cNvSpPr>
            <a:spLocks noGrp="1"/>
          </p:cNvSpPr>
          <p:nvPr>
            <p:ph idx="1"/>
          </p:nvPr>
        </p:nvSpPr>
        <p:spPr>
          <a:xfrm>
            <a:off x="919119" y="842837"/>
            <a:ext cx="10353762" cy="5613621"/>
          </a:xfrm>
        </p:spPr>
        <p:txBody>
          <a:bodyPr>
            <a:normAutofit fontScale="85000" lnSpcReduction="10000"/>
          </a:bodyPr>
          <a:lstStyle/>
          <a:p>
            <a:r>
              <a:rPr lang="en-US" dirty="0">
                <a:solidFill>
                  <a:schemeClr val="tx2">
                    <a:lumMod val="75000"/>
                  </a:schemeClr>
                </a:solidFill>
              </a:rPr>
              <a:t>actor: </a:t>
            </a:r>
            <a:r>
              <a:rPr lang="en-US" dirty="0"/>
              <a:t>Contains information about actors, including actor ID and their first name and last name.</a:t>
            </a:r>
          </a:p>
          <a:p>
            <a:r>
              <a:rPr lang="en-US" dirty="0">
                <a:solidFill>
                  <a:schemeClr val="tx2">
                    <a:lumMod val="75000"/>
                  </a:schemeClr>
                </a:solidFill>
              </a:rPr>
              <a:t>address: </a:t>
            </a:r>
            <a:r>
              <a:rPr lang="en-US" dirty="0"/>
              <a:t>Contains address information for the rental store's staff and customers, including address ID, address details, city, postal code, and phone number.</a:t>
            </a:r>
          </a:p>
          <a:p>
            <a:r>
              <a:rPr lang="en-US" dirty="0">
                <a:solidFill>
                  <a:schemeClr val="tx2">
                    <a:lumMod val="75000"/>
                  </a:schemeClr>
                </a:solidFill>
              </a:rPr>
              <a:t>category: </a:t>
            </a:r>
            <a:r>
              <a:rPr lang="en-US" dirty="0"/>
              <a:t>Contains information about film categories, including category ID and category name.</a:t>
            </a:r>
          </a:p>
          <a:p>
            <a:r>
              <a:rPr lang="en-US" dirty="0">
                <a:solidFill>
                  <a:schemeClr val="tx2">
                    <a:lumMod val="75000"/>
                  </a:schemeClr>
                </a:solidFill>
              </a:rPr>
              <a:t>city: </a:t>
            </a:r>
            <a:r>
              <a:rPr lang="en-US" dirty="0"/>
              <a:t>Contains city information, including city ID and city name.</a:t>
            </a:r>
          </a:p>
          <a:p>
            <a:r>
              <a:rPr lang="en-US" dirty="0">
                <a:solidFill>
                  <a:schemeClr val="tx2">
                    <a:lumMod val="75000"/>
                  </a:schemeClr>
                </a:solidFill>
              </a:rPr>
              <a:t>country: </a:t>
            </a:r>
            <a:r>
              <a:rPr lang="en-US" dirty="0"/>
              <a:t>Contains country information, including country ID and country name.</a:t>
            </a:r>
          </a:p>
          <a:p>
            <a:r>
              <a:rPr lang="en-US" dirty="0">
                <a:solidFill>
                  <a:schemeClr val="tx2">
                    <a:lumMod val="75000"/>
                  </a:schemeClr>
                </a:solidFill>
              </a:rPr>
              <a:t>customer: </a:t>
            </a:r>
            <a:r>
              <a:rPr lang="en-US" dirty="0"/>
              <a:t>Contains customer data, including customer ID, first name, last name, email, address ID, and other customer-related information.</a:t>
            </a:r>
          </a:p>
          <a:p>
            <a:r>
              <a:rPr lang="en-US" dirty="0">
                <a:solidFill>
                  <a:schemeClr val="tx2">
                    <a:lumMod val="75000"/>
                  </a:schemeClr>
                </a:solidFill>
              </a:rPr>
              <a:t>film: </a:t>
            </a:r>
            <a:r>
              <a:rPr lang="en-US" dirty="0"/>
              <a:t>Contains film information, including film ID, title, description, release year, language, rental duration, and other film-related details.</a:t>
            </a:r>
          </a:p>
          <a:p>
            <a:r>
              <a:rPr lang="en-US" dirty="0" err="1">
                <a:solidFill>
                  <a:schemeClr val="tx2">
                    <a:lumMod val="75000"/>
                  </a:schemeClr>
                </a:solidFill>
              </a:rPr>
              <a:t>film_actor</a:t>
            </a:r>
            <a:r>
              <a:rPr lang="en-US" dirty="0"/>
              <a:t>: Represents the relationship between films and actors by linking film IDs to actor IDs.</a:t>
            </a:r>
          </a:p>
          <a:p>
            <a:r>
              <a:rPr lang="en-US" dirty="0" err="1">
                <a:solidFill>
                  <a:schemeClr val="tx2">
                    <a:lumMod val="75000"/>
                  </a:schemeClr>
                </a:solidFill>
              </a:rPr>
              <a:t>film_category</a:t>
            </a:r>
            <a:r>
              <a:rPr lang="en-US" dirty="0">
                <a:solidFill>
                  <a:schemeClr val="tx2">
                    <a:lumMod val="75000"/>
                  </a:schemeClr>
                </a:solidFill>
              </a:rPr>
              <a:t>: </a:t>
            </a:r>
            <a:r>
              <a:rPr lang="en-US" dirty="0"/>
              <a:t>Associates films with their respective categories, linking film IDs to category IDs.</a:t>
            </a:r>
          </a:p>
          <a:p>
            <a:endParaRPr lang="en-US" dirty="0"/>
          </a:p>
        </p:txBody>
      </p:sp>
    </p:spTree>
    <p:extLst>
      <p:ext uri="{BB962C8B-B14F-4D97-AF65-F5344CB8AC3E}">
        <p14:creationId xmlns:p14="http://schemas.microsoft.com/office/powerpoint/2010/main" val="36945807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B634-FFB1-E68F-36B3-4F3DC3B8A911}"/>
              </a:ext>
            </a:extLst>
          </p:cNvPr>
          <p:cNvSpPr>
            <a:spLocks noGrp="1"/>
          </p:cNvSpPr>
          <p:nvPr>
            <p:ph type="title"/>
          </p:nvPr>
        </p:nvSpPr>
        <p:spPr>
          <a:xfrm>
            <a:off x="913795" y="159027"/>
            <a:ext cx="10353761" cy="556590"/>
          </a:xfrm>
        </p:spPr>
        <p:txBody>
          <a:bodyPr>
            <a:normAutofit fontScale="90000"/>
          </a:bodyPr>
          <a:lstStyle/>
          <a:p>
            <a:r>
              <a:rPr lang="en-US" dirty="0"/>
              <a:t>Continued… </a:t>
            </a:r>
          </a:p>
        </p:txBody>
      </p:sp>
      <p:sp>
        <p:nvSpPr>
          <p:cNvPr id="3" name="Content Placeholder 2">
            <a:extLst>
              <a:ext uri="{FF2B5EF4-FFF2-40B4-BE49-F238E27FC236}">
                <a16:creationId xmlns:a16="http://schemas.microsoft.com/office/drawing/2014/main" id="{5B8472B6-0FFF-8A12-D713-264AD61B32C5}"/>
              </a:ext>
            </a:extLst>
          </p:cNvPr>
          <p:cNvSpPr>
            <a:spLocks noGrp="1"/>
          </p:cNvSpPr>
          <p:nvPr>
            <p:ph idx="1"/>
          </p:nvPr>
        </p:nvSpPr>
        <p:spPr>
          <a:xfrm>
            <a:off x="913795" y="834887"/>
            <a:ext cx="10353762" cy="5804452"/>
          </a:xfrm>
        </p:spPr>
        <p:txBody>
          <a:bodyPr>
            <a:normAutofit fontScale="77500" lnSpcReduction="20000"/>
          </a:bodyPr>
          <a:lstStyle/>
          <a:p>
            <a:r>
              <a:rPr lang="en-US" dirty="0" err="1">
                <a:solidFill>
                  <a:schemeClr val="tx2">
                    <a:lumMod val="75000"/>
                  </a:schemeClr>
                </a:solidFill>
              </a:rPr>
              <a:t>film_text</a:t>
            </a:r>
            <a:r>
              <a:rPr lang="en-US" dirty="0">
                <a:solidFill>
                  <a:schemeClr val="tx2">
                    <a:lumMod val="75000"/>
                  </a:schemeClr>
                </a:solidFill>
              </a:rPr>
              <a:t>: </a:t>
            </a:r>
            <a:r>
              <a:rPr lang="en-US" dirty="0"/>
              <a:t>Contains the full text descriptions of films, linked to film IDs.</a:t>
            </a:r>
          </a:p>
          <a:p>
            <a:endParaRPr lang="en-US" dirty="0"/>
          </a:p>
          <a:p>
            <a:r>
              <a:rPr lang="en-US" dirty="0">
                <a:solidFill>
                  <a:schemeClr val="tx2">
                    <a:lumMod val="75000"/>
                  </a:schemeClr>
                </a:solidFill>
              </a:rPr>
              <a:t>inventory: </a:t>
            </a:r>
            <a:r>
              <a:rPr lang="en-US" dirty="0"/>
              <a:t>Contains data about DVD copies available for rental, including inventory ID, film ID, and store ID.</a:t>
            </a:r>
          </a:p>
          <a:p>
            <a:endParaRPr lang="en-US" dirty="0"/>
          </a:p>
          <a:p>
            <a:r>
              <a:rPr lang="en-US" dirty="0">
                <a:solidFill>
                  <a:schemeClr val="tx2">
                    <a:lumMod val="75000"/>
                  </a:schemeClr>
                </a:solidFill>
              </a:rPr>
              <a:t>language: </a:t>
            </a:r>
            <a:r>
              <a:rPr lang="en-US" dirty="0"/>
              <a:t>Lists different languages available for films, with language ID and language name.</a:t>
            </a:r>
          </a:p>
          <a:p>
            <a:endParaRPr lang="en-US" dirty="0"/>
          </a:p>
          <a:p>
            <a:r>
              <a:rPr lang="en-US" dirty="0">
                <a:solidFill>
                  <a:schemeClr val="tx2">
                    <a:lumMod val="75000"/>
                  </a:schemeClr>
                </a:solidFill>
              </a:rPr>
              <a:t>payment: </a:t>
            </a:r>
            <a:r>
              <a:rPr lang="en-US" dirty="0"/>
              <a:t>Contains payment transactions made by customers, including payment ID, rental ID, customer ID, payment amount, and payment date.</a:t>
            </a:r>
          </a:p>
          <a:p>
            <a:endParaRPr lang="en-US" dirty="0"/>
          </a:p>
          <a:p>
            <a:r>
              <a:rPr lang="en-US" dirty="0">
                <a:solidFill>
                  <a:schemeClr val="tx2">
                    <a:lumMod val="75000"/>
                  </a:schemeClr>
                </a:solidFill>
              </a:rPr>
              <a:t>rental: </a:t>
            </a:r>
            <a:r>
              <a:rPr lang="en-US" dirty="0"/>
              <a:t>Stores information about DVD rentals, including rental ID, rental date, inventory ID, and customer ID.</a:t>
            </a:r>
          </a:p>
          <a:p>
            <a:endParaRPr lang="en-US" dirty="0"/>
          </a:p>
          <a:p>
            <a:r>
              <a:rPr lang="en-US" dirty="0">
                <a:solidFill>
                  <a:schemeClr val="tx2">
                    <a:lumMod val="75000"/>
                  </a:schemeClr>
                </a:solidFill>
              </a:rPr>
              <a:t>staff: </a:t>
            </a:r>
            <a:r>
              <a:rPr lang="en-US" dirty="0"/>
              <a:t>Contains staff information for the rental store, including staff ID, first name, last name, address ID, and other staff-related details.</a:t>
            </a:r>
          </a:p>
          <a:p>
            <a:endParaRPr lang="en-US" dirty="0"/>
          </a:p>
          <a:p>
            <a:r>
              <a:rPr lang="en-US" dirty="0">
                <a:solidFill>
                  <a:schemeClr val="tx2">
                    <a:lumMod val="75000"/>
                  </a:schemeClr>
                </a:solidFill>
              </a:rPr>
              <a:t>store: </a:t>
            </a:r>
            <a:r>
              <a:rPr lang="en-US" dirty="0"/>
              <a:t>Contains data about the rental store itself, including store ID and address details.</a:t>
            </a:r>
          </a:p>
        </p:txBody>
      </p:sp>
    </p:spTree>
    <p:extLst>
      <p:ext uri="{BB962C8B-B14F-4D97-AF65-F5344CB8AC3E}">
        <p14:creationId xmlns:p14="http://schemas.microsoft.com/office/powerpoint/2010/main" val="1403418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287</TotalTime>
  <Words>3209</Words>
  <Application>Microsoft Office PowerPoint</Application>
  <PresentationFormat>Widescreen</PresentationFormat>
  <Paragraphs>204</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 Black</vt:lpstr>
      <vt:lpstr>Arial</vt:lpstr>
      <vt:lpstr>Bookman Old Style</vt:lpstr>
      <vt:lpstr>Calibri</vt:lpstr>
      <vt:lpstr>Rockwell</vt:lpstr>
      <vt:lpstr>Damask</vt:lpstr>
      <vt:lpstr>Sakila dvd rental analysis</vt:lpstr>
      <vt:lpstr>OVERVIEW</vt:lpstr>
      <vt:lpstr>continued</vt:lpstr>
      <vt:lpstr>process</vt:lpstr>
      <vt:lpstr>process</vt:lpstr>
      <vt:lpstr>Significance</vt:lpstr>
      <vt:lpstr>Continued… </vt:lpstr>
      <vt:lpstr>Table overview</vt:lpstr>
      <vt:lpstr>Continued… </vt:lpstr>
      <vt:lpstr>PROBLEM STATEMENT ON POWER BI</vt:lpstr>
      <vt:lpstr>1 .How does the sales revenue vary by month?</vt:lpstr>
      <vt:lpstr>2. What is the distribution of sales by payment method?</vt:lpstr>
      <vt:lpstr>3. Which customer segments generate the highest sales?</vt:lpstr>
      <vt:lpstr>4. What is the distribution of films by rental duration?</vt:lpstr>
      <vt:lpstr>5. How does the inventory vary by film rating?</vt:lpstr>
      <vt:lpstr>6. What is the breakdown of film categories in the inventory?</vt:lpstr>
      <vt:lpstr>7. What is the distribution of staff by employment duration? </vt:lpstr>
      <vt:lpstr>8. How does the store performance vary by location?</vt:lpstr>
      <vt:lpstr>9. What is the average rental duration by staff member?</vt:lpstr>
      <vt:lpstr>10. What is the distribution of customers across different cities?</vt:lpstr>
      <vt:lpstr>11. How does the rental revenue vary by country?</vt:lpstr>
      <vt:lpstr>12. Which locations have the highest and lowest customer ratings?</vt:lpstr>
      <vt:lpstr>13. What is the distribution of films by language?</vt:lpstr>
      <vt:lpstr>14. Which film categories have the highest rental rates?</vt:lpstr>
      <vt:lpstr>15. How does the average rental duration vary by film category?</vt:lpstr>
      <vt:lpstr>Describing the Dashboard in power bi</vt:lpstr>
      <vt:lpstr>FILM ANALYSIS DASHBOARD</vt:lpstr>
      <vt:lpstr>SALES REVENUE ANALYSIS DASHBOARD</vt:lpstr>
      <vt:lpstr>STORE &amp; INVENTARY ANALYSIS</vt:lpstr>
      <vt:lpstr>conclusion</vt:lpstr>
      <vt:lpstr>EDA </vt:lpstr>
      <vt:lpstr>PROBLEM STATEMENTS OF EDA</vt:lpstr>
      <vt:lpstr>Continued… </vt:lpstr>
      <vt:lpstr>2. Which films have the highest rental rates and are most in demand?</vt:lpstr>
      <vt:lpstr>3. Are there correlations between staff performance and customer satisfaction?</vt:lpstr>
      <vt:lpstr>4. Are there seasonal trends in customer behavior across different locations?</vt:lpstr>
      <vt:lpstr>Continued…</vt:lpstr>
      <vt:lpstr>Continued….</vt:lpstr>
      <vt:lpstr>5. Are certain language films more popular among specific customer segments?</vt:lpstr>
      <vt:lpstr>6. How does customer loyalty impact sales revenue over time?</vt:lpstr>
      <vt:lpstr>7. Are certain film categories more popular in specific locations?</vt:lpstr>
      <vt:lpstr>8. How does the availability and knowledge of staff affect customer ratings?</vt:lpstr>
      <vt:lpstr>9. How does the proximity of stores to customers impact rental frequency?</vt:lpstr>
      <vt:lpstr>10.Do specific film categories attract different age groups of customers?</vt:lpstr>
      <vt:lpstr>11. What are the demographics and preferences of the highest-spending customers?</vt:lpstr>
      <vt:lpstr>Continued… </vt:lpstr>
      <vt:lpstr>12. How does the availability of inventory impact customer satisfaction and repeat business?</vt:lpstr>
      <vt:lpstr>13. What are the busiest hours or days for each store location, and how does it impact staffing requirements?</vt:lpstr>
      <vt:lpstr>Continued….</vt:lpstr>
      <vt:lpstr>14. What are the cultural or demographic factors that influence customer preferences in different locations?</vt:lpstr>
      <vt:lpstr>15. How does the availability of films in different languages impact customer satisfaction and rental frequency?</vt:lpstr>
      <vt:lpstr> Additional problem statement in EDA  1.Calculate the Total Orders Generated, Processed and revenue collection from each staff </vt:lpstr>
      <vt:lpstr>2.what are the  Contribution to orders based upon different rental_rate by each staff.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Sakila dvd rental analysis</dc:title>
  <dc:creator>Akarsh Sharma</dc:creator>
  <cp:lastModifiedBy>Akarsh Sharma</cp:lastModifiedBy>
  <cp:revision>11</cp:revision>
  <dcterms:created xsi:type="dcterms:W3CDTF">2023-11-08T03:34:51Z</dcterms:created>
  <dcterms:modified xsi:type="dcterms:W3CDTF">2023-11-08T15:27:54Z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2023-11-08T05:35:22Z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7a161f70-fb86-49a9-a2dc-bbaf3b48a9e0</vt:lpwstr>
  </property>
  <property fmtid="{D5CDD505-2E9C-101B-9397-08002B2CF9AE}" pid="7" name="MSIP_Label_defa4170-0d19-0005-0004-bc88714345d2_ActionId">
    <vt:lpwstr>98fc63fa-6da9-4732-bf0a-da74b5e9440d</vt:lpwstr>
  </property>
  <property fmtid="{D5CDD505-2E9C-101B-9397-08002B2CF9AE}" pid="8" name="MSIP_Label_defa4170-0d19-0005-0004-bc88714345d2_ContentBits">
    <vt:lpwstr>0</vt:lpwstr>
  </property>
</Properties>
</file>